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2"/>
    <p:sldId id="258" r:id="rId3"/>
    <p:sldId id="261" r:id="rId4"/>
    <p:sldId id="268" r:id="rId5"/>
    <p:sldId id="260" r:id="rId6"/>
    <p:sldId id="26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266" r:id="rId47"/>
    <p:sldId id="302" r:id="rId48"/>
    <p:sldId id="267" r:id="rId4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D387F3-1EEA-6BB2-974F-B3C949C9A06B}" name="Tania Valentina Flórez Rincón" initials="TF" userId="9e3a49f90c5c4f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49"/>
    <a:srgbClr val="FFC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5D4A52-44F8-4776-83D9-759D1752DA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35D905-1071-4AC6-8AA0-A4417C21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9051-285A-45D6-B8B7-6B434E2C17E9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19311-5A8B-4401-A996-E074B06F9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2B4BED-000C-4A37-8AD5-4CE650CBB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198BB-9396-4BD8-BE95-EA149DDA23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4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9521F-88CA-47E5-9703-28A2A8175CE3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640B-9620-429E-98B9-7686ADA692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1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EDC3AEE0-5832-FD31-A4FC-4554D3947DF6}"/>
              </a:ext>
            </a:extLst>
          </p:cNvPr>
          <p:cNvSpPr/>
          <p:nvPr userDrawn="1"/>
        </p:nvSpPr>
        <p:spPr>
          <a:xfrm flipH="1">
            <a:off x="0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;p1">
            <a:extLst>
              <a:ext uri="{FF2B5EF4-FFF2-40B4-BE49-F238E27FC236}">
                <a16:creationId xmlns:a16="http://schemas.microsoft.com/office/drawing/2014/main" id="{D1FA5002-3871-3941-C7A8-69C505653777}"/>
              </a:ext>
            </a:extLst>
          </p:cNvPr>
          <p:cNvSpPr/>
          <p:nvPr userDrawn="1"/>
        </p:nvSpPr>
        <p:spPr>
          <a:xfrm flipH="1">
            <a:off x="5121431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9;p1">
            <a:extLst>
              <a:ext uri="{FF2B5EF4-FFF2-40B4-BE49-F238E27FC236}">
                <a16:creationId xmlns:a16="http://schemas.microsoft.com/office/drawing/2014/main" id="{ED321838-DCB7-76A5-F116-643CD0FCEE17}"/>
              </a:ext>
            </a:extLst>
          </p:cNvPr>
          <p:cNvSpPr/>
          <p:nvPr userDrawn="1"/>
        </p:nvSpPr>
        <p:spPr>
          <a:xfrm flipH="1">
            <a:off x="7698948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0;p1">
            <a:extLst>
              <a:ext uri="{FF2B5EF4-FFF2-40B4-BE49-F238E27FC236}">
                <a16:creationId xmlns:a16="http://schemas.microsoft.com/office/drawing/2014/main" id="{E33A4D8D-A3B9-8336-B67C-83A28DA07155}"/>
              </a:ext>
            </a:extLst>
          </p:cNvPr>
          <p:cNvSpPr/>
          <p:nvPr userDrawn="1"/>
        </p:nvSpPr>
        <p:spPr>
          <a:xfrm flipH="1">
            <a:off x="635463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1;p1">
            <a:extLst>
              <a:ext uri="{FF2B5EF4-FFF2-40B4-BE49-F238E27FC236}">
                <a16:creationId xmlns:a16="http://schemas.microsoft.com/office/drawing/2014/main" id="{B666304F-8684-C98D-2D5C-8AC4F03DA27A}"/>
              </a:ext>
            </a:extLst>
          </p:cNvPr>
          <p:cNvSpPr/>
          <p:nvPr userDrawn="1"/>
        </p:nvSpPr>
        <p:spPr>
          <a:xfrm flipH="1">
            <a:off x="84204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E406D11-9B9C-3FDE-8D97-837898DF38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8660" y="4923695"/>
            <a:ext cx="3812772" cy="687729"/>
          </a:xfrm>
          <a:prstGeom prst="rect">
            <a:avLst/>
          </a:prstGeom>
        </p:spPr>
      </p:pic>
      <p:sp>
        <p:nvSpPr>
          <p:cNvPr id="14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321038B-9614-F617-CD8D-9977D7E07A0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17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101D462-A618-F2B3-75D8-910F92EFB3FD}"/>
              </a:ext>
            </a:extLst>
          </p:cNvPr>
          <p:cNvGrpSpPr/>
          <p:nvPr userDrawn="1"/>
        </p:nvGrpSpPr>
        <p:grpSpPr>
          <a:xfrm rot="17331749">
            <a:off x="6539147" y="5655042"/>
            <a:ext cx="1511929" cy="336961"/>
            <a:chOff x="10316749" y="6254340"/>
            <a:chExt cx="1511929" cy="336961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AC3AC8B-9BFB-4F9A-531B-AEDE8D00E20C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57B67EE-6BD1-01D4-CE9A-14730BD5310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AEB559E-DB1F-C565-CB42-B5FE54B6CE8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18D1B587-D580-A099-6AE4-A3353590E8E7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178A40D2-0D63-4531-426B-C4490EC8EE7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E1F7BD72-A461-A8F1-58CA-75422AA8621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3693ADB-4B31-2471-F198-85C628E9D9A9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F50BBB2E-09BE-E45A-1C27-75B396FAF96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407294BA-F21C-A08E-2A40-E360B635300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6282C20-8911-87F4-2293-5F718C053B4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5CEC73C-471B-F964-6BEC-2801ACCFB1A0}"/>
              </a:ext>
            </a:extLst>
          </p:cNvPr>
          <p:cNvGrpSpPr/>
          <p:nvPr userDrawn="1"/>
        </p:nvGrpSpPr>
        <p:grpSpPr>
          <a:xfrm rot="17331749">
            <a:off x="8114575" y="1036001"/>
            <a:ext cx="1511929" cy="336961"/>
            <a:chOff x="10316749" y="6254340"/>
            <a:chExt cx="1511929" cy="336961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4C29220-E563-BEEF-2550-84B70C8114E8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6832A4F-DDFE-59A4-FF91-867DD8930BAC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F8FF739B-A16C-821E-3DF2-E14C9407BFA3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C41D4B23-E6C0-B0C1-52F8-766511615683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4F32A168-8616-6A46-C3F5-CC39F240B1F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0EBEE55F-6DEA-6D18-4AB4-350AD7711CD6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3E201E76-3510-3EAD-11D9-0B65D0CA98C1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9DEF7294-2482-F7BE-EED7-BD11806E900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005A89F-16A1-7B25-6437-039919E149D4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D06CDAE-E50F-94B1-4BC3-DAC62D60723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F2E5AD0-81F2-8A01-9C8C-9FBA5EE90352}"/>
              </a:ext>
            </a:extLst>
          </p:cNvPr>
          <p:cNvSpPr txBox="1"/>
          <p:nvPr userDrawn="1"/>
        </p:nvSpPr>
        <p:spPr>
          <a:xfrm>
            <a:off x="1254292" y="2130560"/>
            <a:ext cx="627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NETWORK SCIENCE </a:t>
            </a:r>
          </a:p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FOR DATA ANALYTICS</a:t>
            </a:r>
            <a:endParaRPr lang="es-CO" dirty="0"/>
          </a:p>
        </p:txBody>
      </p:sp>
      <p:pic>
        <p:nvPicPr>
          <p:cNvPr id="40" name="Imagen 39" descr="Un reloj de aguja&#10;&#10;El contenido generado por IA puede ser incorrecto.">
            <a:extLst>
              <a:ext uri="{FF2B5EF4-FFF2-40B4-BE49-F238E27FC236}">
                <a16:creationId xmlns:a16="http://schemas.microsoft.com/office/drawing/2014/main" id="{D19928D6-2D6A-9BAF-4E50-59FFD8CC21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" b="6968"/>
          <a:stretch/>
        </p:blipFill>
        <p:spPr>
          <a:xfrm>
            <a:off x="8063884" y="766560"/>
            <a:ext cx="4128116" cy="60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o 108">
            <a:extLst>
              <a:ext uri="{FF2B5EF4-FFF2-40B4-BE49-F238E27FC236}">
                <a16:creationId xmlns:a16="http://schemas.microsoft.com/office/drawing/2014/main" id="{9B625A4A-559E-44C6-BD5E-839C116A2D5E}"/>
              </a:ext>
            </a:extLst>
          </p:cNvPr>
          <p:cNvGrpSpPr/>
          <p:nvPr userDrawn="1"/>
        </p:nvGrpSpPr>
        <p:grpSpPr>
          <a:xfrm rot="5400000" flipH="1">
            <a:off x="10862886" y="5933555"/>
            <a:ext cx="1511929" cy="336961"/>
            <a:chOff x="10316749" y="6254340"/>
            <a:chExt cx="1511929" cy="336961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201ECC74-9C94-435B-8BE2-54617DBFF01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A41E30EB-B7D9-4B0F-85C8-6FA9DC068F8F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81DACCC9-8D55-4AF8-A8D6-3D7344C22CE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18" name="Elipse 117">
                  <a:extLst>
                    <a:ext uri="{FF2B5EF4-FFF2-40B4-BE49-F238E27FC236}">
                      <a16:creationId xmlns:a16="http://schemas.microsoft.com/office/drawing/2014/main" id="{915220C2-D7B5-4CD3-B2C8-AA97BBF1E168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9" name="Elipse 118">
                  <a:extLst>
                    <a:ext uri="{FF2B5EF4-FFF2-40B4-BE49-F238E27FC236}">
                      <a16:creationId xmlns:a16="http://schemas.microsoft.com/office/drawing/2014/main" id="{F975C75B-3197-4034-86B7-B00D1C863F4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4BCD6543-65A6-47BF-B1BE-7255A5297E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0437765-BF8F-4AFF-8788-1B9FE5C171A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9382FBBF-2AA7-4EE5-9BF8-E2A5B2BE52F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FE9C5CEC-BDBF-4163-80DF-53EEFB4B100B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53ACDF1D-7FC8-4E52-BDE2-72693180EE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59E9EFF-1690-40D4-ADFE-5F9595F36224}"/>
              </a:ext>
            </a:extLst>
          </p:cNvPr>
          <p:cNvGrpSpPr/>
          <p:nvPr userDrawn="1"/>
        </p:nvGrpSpPr>
        <p:grpSpPr>
          <a:xfrm rot="5400000" flipH="1">
            <a:off x="-6512" y="1184800"/>
            <a:ext cx="1511929" cy="336961"/>
            <a:chOff x="10316749" y="6254340"/>
            <a:chExt cx="1511929" cy="336961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4E876A7-D444-49C5-AAA8-715322938B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1A87D06-17AF-4BAC-8E9B-B2548031F565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D8A86DE3-35C7-40BF-84C9-D44F10EA1BB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A56C5F7-4A3D-4CDB-BCEB-0DE8A8F47F4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4C3AF4CC-EC79-4AB9-A28A-E7748FFDDB4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14ED77-952A-400C-8078-38E41FA4FAA1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24EBF9-C8F1-4970-95AC-05C70FD519D7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8555DA5-03FB-4F7D-AED0-A9EE89206FD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061A403-6948-45C2-9FAF-87B29303C41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D8F3719-7AEF-448B-B447-685023B4AFE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5956" y="5302630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636" y="1623486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635" y="2454591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9635" y="3622983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634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932" y="5468884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1789740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1611" y="2620845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1611" y="3789237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30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15D08006-AD0A-4722-B5C0-C7978384A9E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8" name="Título 4">
            <a:extLst>
              <a:ext uri="{FF2B5EF4-FFF2-40B4-BE49-F238E27FC236}">
                <a16:creationId xmlns:a16="http://schemas.microsoft.com/office/drawing/2014/main" id="{2AB3C576-3507-4D2D-90F6-237D7818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786" y="1001024"/>
            <a:ext cx="3170440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29" name="Marcador de texto 19">
            <a:extLst>
              <a:ext uri="{FF2B5EF4-FFF2-40B4-BE49-F238E27FC236}">
                <a16:creationId xmlns:a16="http://schemas.microsoft.com/office/drawing/2014/main" id="{B2FA3C83-2FA3-4B22-9BEE-085C978F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785" y="1961038"/>
            <a:ext cx="9338645" cy="4292447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4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References</a:t>
            </a:r>
            <a:endParaRPr lang="es-CO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E617AC5-0711-41E9-9264-54CEDECCD77D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3E13BD29-EB06-4E57-A807-B7952395E1F7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1979F9E5-6DDD-45C8-91C8-580ECA5E0A78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1" name="Grupo 80">
                <a:extLst>
                  <a:ext uri="{FF2B5EF4-FFF2-40B4-BE49-F238E27FC236}">
                    <a16:creationId xmlns:a16="http://schemas.microsoft.com/office/drawing/2014/main" id="{74B3FFA5-E172-4E67-BBC0-2DFD1CA846D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71B2967A-2C67-44EC-B2AC-A98D97B2B7C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2C31CAC9-6E75-4BFE-ACA3-CA7E6BC2BED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994AE8DE-841F-4A6C-9351-7B31FAE225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6A17A17-B9F9-4029-850D-911D8C3E5A1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8367B4-9DD2-4416-A42D-ED307C3C6276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894EEAD-F824-45E1-8645-79001EA0AD0D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156C48A-EDC5-4986-BCCE-954A59EF107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E2F7529-13C2-4541-8B29-48A521D32725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1FEF5613-2697-4E1C-AB0F-387BD4DE0C4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AA47813B-7FD8-40EE-8804-FEF008B07B7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92" name="Grupo 91">
                <a:extLst>
                  <a:ext uri="{FF2B5EF4-FFF2-40B4-BE49-F238E27FC236}">
                    <a16:creationId xmlns:a16="http://schemas.microsoft.com/office/drawing/2014/main" id="{B7DAFB04-DC84-4A3E-BC6A-EA299C87E462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4" name="Elipse 93">
                  <a:extLst>
                    <a:ext uri="{FF2B5EF4-FFF2-40B4-BE49-F238E27FC236}">
                      <a16:creationId xmlns:a16="http://schemas.microsoft.com/office/drawing/2014/main" id="{57C5EC0A-1CF6-48BE-AF1C-D926AB166B6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Elipse 94">
                  <a:extLst>
                    <a:ext uri="{FF2B5EF4-FFF2-40B4-BE49-F238E27FC236}">
                      <a16:creationId xmlns:a16="http://schemas.microsoft.com/office/drawing/2014/main" id="{8D875C92-9FFE-4C4D-99D1-CAB6C5821D2C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B8EC63C-8CD3-4159-898C-6029A2ACF610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EEBCAE44-7860-4710-8023-442CD286AC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1F4215E-48B9-4C34-90EB-064F6E67654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CD65FBEC-C2E2-4BB6-BE90-A1D32AC65477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CC503D3F-55F3-4D9E-967B-E5ADD0D42DE8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0;p1">
            <a:extLst>
              <a:ext uri="{FF2B5EF4-FFF2-40B4-BE49-F238E27FC236}">
                <a16:creationId xmlns:a16="http://schemas.microsoft.com/office/drawing/2014/main" id="{151B2D01-EB14-450E-BB7C-CAB0AA8B30EE}"/>
              </a:ext>
            </a:extLst>
          </p:cNvPr>
          <p:cNvSpPr/>
          <p:nvPr userDrawn="1"/>
        </p:nvSpPr>
        <p:spPr>
          <a:xfrm flipH="1">
            <a:off x="597275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1;p1">
            <a:extLst>
              <a:ext uri="{FF2B5EF4-FFF2-40B4-BE49-F238E27FC236}">
                <a16:creationId xmlns:a16="http://schemas.microsoft.com/office/drawing/2014/main" id="{6B042C97-CD1E-40E1-AD05-10AA39CED9ED}"/>
              </a:ext>
            </a:extLst>
          </p:cNvPr>
          <p:cNvSpPr/>
          <p:nvPr userDrawn="1"/>
        </p:nvSpPr>
        <p:spPr>
          <a:xfrm flipH="1">
            <a:off x="803857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593A95-2581-45B0-A8AA-A75A010EC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472" y="5625063"/>
            <a:ext cx="3812772" cy="687729"/>
          </a:xfrm>
          <a:prstGeom prst="rect">
            <a:avLst/>
          </a:prstGeom>
        </p:spPr>
      </p:pic>
      <p:sp>
        <p:nvSpPr>
          <p:cNvPr id="4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B1B315FA-6050-4242-AD02-11CE8D18551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512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16DCB30-AD6A-40B0-9085-7754AFC2E4A0}"/>
              </a:ext>
            </a:extLst>
          </p:cNvPr>
          <p:cNvGrpSpPr/>
          <p:nvPr userDrawn="1"/>
        </p:nvGrpSpPr>
        <p:grpSpPr>
          <a:xfrm>
            <a:off x="8397263" y="5067559"/>
            <a:ext cx="3066598" cy="1511929"/>
            <a:chOff x="5083243" y="5067559"/>
            <a:chExt cx="3066598" cy="1511929"/>
          </a:xfrm>
        </p:grpSpPr>
        <p:sp>
          <p:nvSpPr>
            <p:cNvPr id="50" name="Google Shape;77;p1">
              <a:extLst>
                <a:ext uri="{FF2B5EF4-FFF2-40B4-BE49-F238E27FC236}">
                  <a16:creationId xmlns:a16="http://schemas.microsoft.com/office/drawing/2014/main" id="{38EDCA28-E7B4-49CA-90A1-A8750DA22633}"/>
                </a:ext>
              </a:extLst>
            </p:cNvPr>
            <p:cNvSpPr/>
            <p:nvPr/>
          </p:nvSpPr>
          <p:spPr>
            <a:xfrm flipH="1">
              <a:off x="5083243" y="6196181"/>
              <a:ext cx="3064167" cy="0"/>
            </a:xfrm>
            <a:custGeom>
              <a:avLst/>
              <a:gdLst/>
              <a:ahLst/>
              <a:cxnLst/>
              <a:rect l="l" t="t" r="r" b="b"/>
              <a:pathLst>
                <a:path w="2947034" h="120000" extrusionOk="0">
                  <a:moveTo>
                    <a:pt x="2946793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DCB349E-CA4C-4C41-9CFD-45045D37F9D0}"/>
                </a:ext>
              </a:extLst>
            </p:cNvPr>
            <p:cNvGrpSpPr/>
            <p:nvPr/>
          </p:nvGrpSpPr>
          <p:grpSpPr>
            <a:xfrm rot="17331749">
              <a:off x="7225396" y="5655043"/>
              <a:ext cx="1511929" cy="336961"/>
              <a:chOff x="10316749" y="6254340"/>
              <a:chExt cx="1511929" cy="336961"/>
            </a:xfrm>
          </p:grpSpPr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2938C231-ADDE-4AC4-AEDF-7620C23D64BF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D1F728BE-69A6-487F-BB43-7C0AD1E9DEC7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3B69814C-DBE0-4F08-8E6B-4EA0BADC09B9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60" name="Elipse 59">
                    <a:extLst>
                      <a:ext uri="{FF2B5EF4-FFF2-40B4-BE49-F238E27FC236}">
                        <a16:creationId xmlns:a16="http://schemas.microsoft.com/office/drawing/2014/main" id="{17719727-95BA-4AA2-9A2A-6F283D5BCE60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1" name="Elipse 60">
                    <a:extLst>
                      <a:ext uri="{FF2B5EF4-FFF2-40B4-BE49-F238E27FC236}">
                        <a16:creationId xmlns:a16="http://schemas.microsoft.com/office/drawing/2014/main" id="{38CB6609-F482-4F44-8938-54315469A7B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AB36705C-8CCC-479F-ABC4-B07AF97C4CDB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86044D9A-18D2-4BE0-8182-8CD19F77D8F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FC4CC247-F0A1-472C-A345-BB27347FFD85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C1458307-78F0-4D56-B158-C777310A0C9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02C3890-9BB9-4A3E-BA9E-BBF090245F12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0A2F3BD-CB12-4495-85F2-A6EDA4D08767}"/>
              </a:ext>
            </a:extLst>
          </p:cNvPr>
          <p:cNvGrpSpPr/>
          <p:nvPr userDrawn="1"/>
        </p:nvGrpSpPr>
        <p:grpSpPr>
          <a:xfrm>
            <a:off x="9211956" y="448517"/>
            <a:ext cx="2343187" cy="1511929"/>
            <a:chOff x="7660760" y="448517"/>
            <a:chExt cx="2343187" cy="1511929"/>
          </a:xfrm>
        </p:grpSpPr>
        <p:sp>
          <p:nvSpPr>
            <p:cNvPr id="63" name="Google Shape;79;p1">
              <a:extLst>
                <a:ext uri="{FF2B5EF4-FFF2-40B4-BE49-F238E27FC236}">
                  <a16:creationId xmlns:a16="http://schemas.microsoft.com/office/drawing/2014/main" id="{71D715B2-1CF3-43AC-AD7A-B1B165E84FC4}"/>
                </a:ext>
              </a:extLst>
            </p:cNvPr>
            <p:cNvSpPr/>
            <p:nvPr/>
          </p:nvSpPr>
          <p:spPr>
            <a:xfrm flipH="1">
              <a:off x="7660760" y="787589"/>
              <a:ext cx="2343187" cy="0"/>
            </a:xfrm>
            <a:custGeom>
              <a:avLst/>
              <a:gdLst/>
              <a:ahLst/>
              <a:cxnLst/>
              <a:rect l="l" t="t" r="r" b="b"/>
              <a:pathLst>
                <a:path w="2253615" h="120000" extrusionOk="0">
                  <a:moveTo>
                    <a:pt x="0" y="0"/>
                  </a:moveTo>
                  <a:lnTo>
                    <a:pt x="2253361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95759D35-C75B-40A8-93E9-C827E06D59F3}"/>
                </a:ext>
              </a:extLst>
            </p:cNvPr>
            <p:cNvGrpSpPr/>
            <p:nvPr/>
          </p:nvGrpSpPr>
          <p:grpSpPr>
            <a:xfrm rot="17331749">
              <a:off x="8076387" y="1036001"/>
              <a:ext cx="1511929" cy="336961"/>
              <a:chOff x="10316749" y="6254340"/>
              <a:chExt cx="1511929" cy="33696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6F526B1E-B754-457B-8F8E-181C2043BCC5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B6D0B1B1-EFF7-44C7-9BD1-EFE952E48B88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3C54BDB9-6F9D-471D-9A95-064C94DE8E2E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73" name="Elipse 72">
                    <a:extLst>
                      <a:ext uri="{FF2B5EF4-FFF2-40B4-BE49-F238E27FC236}">
                        <a16:creationId xmlns:a16="http://schemas.microsoft.com/office/drawing/2014/main" id="{E7681109-DE5B-41F3-A675-F743C0E8F3A3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F312B143-6BD8-44AC-BB16-5D8CDD9B3F6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733285-CE82-47F4-AB2A-4E5A776D8F7D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02C7216A-B25B-4E1F-A15E-58933398757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4F57EA74-F5C7-4A1E-ACDF-E4082FAD9E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8DCCB5CD-607C-4F08-87A4-52AEEF2B2D0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CB41B0DD-3E2F-45A3-8CCC-9DE1F7360D64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75" name="Título 3">
            <a:extLst>
              <a:ext uri="{FF2B5EF4-FFF2-40B4-BE49-F238E27FC236}">
                <a16:creationId xmlns:a16="http://schemas.microsoft.com/office/drawing/2014/main" id="{76D1881F-268B-4B08-94D4-93A3171E4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470" y="1292272"/>
            <a:ext cx="6996702" cy="55399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Credits</a:t>
            </a:r>
            <a:endParaRPr lang="es-CO" dirty="0"/>
          </a:p>
        </p:txBody>
      </p:sp>
      <p:sp>
        <p:nvSpPr>
          <p:cNvPr id="76" name="Marcador de texto 19">
            <a:extLst>
              <a:ext uri="{FF2B5EF4-FFF2-40B4-BE49-F238E27FC236}">
                <a16:creationId xmlns:a16="http://schemas.microsoft.com/office/drawing/2014/main" id="{EDE2901B-652E-4457-877F-FE6641757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0470" y="219558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7" name="Marcador de texto 19">
            <a:extLst>
              <a:ext uri="{FF2B5EF4-FFF2-40B4-BE49-F238E27FC236}">
                <a16:creationId xmlns:a16="http://schemas.microsoft.com/office/drawing/2014/main" id="{B293DBE9-6348-4710-94BA-85EFC6381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0470" y="2596899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78" name="Marcador de texto 19">
            <a:extLst>
              <a:ext uri="{FF2B5EF4-FFF2-40B4-BE49-F238E27FC236}">
                <a16:creationId xmlns:a16="http://schemas.microsoft.com/office/drawing/2014/main" id="{AC63841B-53A6-4A04-BD10-DDAB2BAFF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470" y="3191335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9" name="Marcador de texto 19">
            <a:extLst>
              <a:ext uri="{FF2B5EF4-FFF2-40B4-BE49-F238E27FC236}">
                <a16:creationId xmlns:a16="http://schemas.microsoft.com/office/drawing/2014/main" id="{0BA8DE18-CE54-414C-9BDC-A99C2DD9B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0470" y="3592651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80" name="Marcador de texto 19">
            <a:extLst>
              <a:ext uri="{FF2B5EF4-FFF2-40B4-BE49-F238E27FC236}">
                <a16:creationId xmlns:a16="http://schemas.microsoft.com/office/drawing/2014/main" id="{58E379C0-CB6F-4EAA-879B-19B037A022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0470" y="4187087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81" name="Marcador de texto 19">
            <a:extLst>
              <a:ext uri="{FF2B5EF4-FFF2-40B4-BE49-F238E27FC236}">
                <a16:creationId xmlns:a16="http://schemas.microsoft.com/office/drawing/2014/main" id="{BB62F29C-4B02-4BE1-AD19-DBE61392C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231" y="458840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401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;p1">
            <a:extLst>
              <a:ext uri="{FF2B5EF4-FFF2-40B4-BE49-F238E27FC236}">
                <a16:creationId xmlns:a16="http://schemas.microsoft.com/office/drawing/2014/main" id="{5778F5B6-6527-4083-AF67-B320AE2409E7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7;p1">
            <a:extLst>
              <a:ext uri="{FF2B5EF4-FFF2-40B4-BE49-F238E27FC236}">
                <a16:creationId xmlns:a16="http://schemas.microsoft.com/office/drawing/2014/main" id="{0D2348F3-B400-480B-8BEA-2A4EECE99521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9;p1">
            <a:extLst>
              <a:ext uri="{FF2B5EF4-FFF2-40B4-BE49-F238E27FC236}">
                <a16:creationId xmlns:a16="http://schemas.microsoft.com/office/drawing/2014/main" id="{07844988-63FD-46D1-A2E5-8C0AC19977F3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80;p1">
            <a:extLst>
              <a:ext uri="{FF2B5EF4-FFF2-40B4-BE49-F238E27FC236}">
                <a16:creationId xmlns:a16="http://schemas.microsoft.com/office/drawing/2014/main" id="{DF344D37-4B36-4070-9E42-9C7B789C09A0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1;p1">
            <a:extLst>
              <a:ext uri="{FF2B5EF4-FFF2-40B4-BE49-F238E27FC236}">
                <a16:creationId xmlns:a16="http://schemas.microsoft.com/office/drawing/2014/main" id="{D90C44BF-39EA-494F-B824-5B23991F1AB6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AB89D50A-A93E-47C8-BFCD-2C940020EAF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968DE27-B270-4A73-A599-6410C4EF0BC0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8406294-1C06-47B4-95BE-F41871B06309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F7414367-8EC4-45C9-B9E1-3B729B5072B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37B2D55E-1C3B-4341-BC4F-89A8FA5CD4C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1686EF5A-7502-472A-8E18-B46AD0EFE96A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B7A0585-2857-4B5E-930E-86FA06746268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5D070A9-35B9-4F88-8A13-DADFE3DEBA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2D46730-81BC-462B-B6FB-071DAEAA00A8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65D0C606-031F-4427-9D31-15F3AB91F13D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3FE9D4C1-FFD4-484C-81B2-F44D889A0315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058221C-28AE-4AA8-BEE5-6E4BB42585D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0CB65C7-C661-469A-8634-F286220EA6B7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F1D37F4-ECB5-420C-8787-F3DA49B3EBD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76300C9-6137-4617-A6C4-BD4BD42B4CE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909A9345-11FF-4B32-8B2A-85CF6479BAF7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78428BC-60F4-409E-9FEC-6F2A2D0E8D2D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E49CB69A-824A-4F48-9DE1-A5739C80331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749430D-77E8-49A3-99F0-65DC17B89E8D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FAC9D1-F90F-4D78-9F6F-F02C820E8E8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6BDF6F9-E87D-4585-91D4-4C87EA10EA9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6AAF4EA-B582-4B7D-A738-4332F0F68BFD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D5CAE366-1CD1-4947-A1B4-76CE859EE85F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C45FC7DC-D1C4-4CFF-946F-C7BDEF4E1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67" name="Título 3">
            <a:extLst>
              <a:ext uri="{FF2B5EF4-FFF2-40B4-BE49-F238E27FC236}">
                <a16:creationId xmlns:a16="http://schemas.microsoft.com/office/drawing/2014/main" id="{D35597E5-066D-4EB2-A9CA-C7AD7F0A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2FEA434F-D9B7-4850-B384-CE063CA3D1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97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2">
            <a:extLst>
              <a:ext uri="{FF2B5EF4-FFF2-40B4-BE49-F238E27FC236}">
                <a16:creationId xmlns:a16="http://schemas.microsoft.com/office/drawing/2014/main" id="{BE30A62A-53B6-42B1-A7DA-F251F4DB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4" name="Google Shape;73;p1">
            <a:extLst>
              <a:ext uri="{FF2B5EF4-FFF2-40B4-BE49-F238E27FC236}">
                <a16:creationId xmlns:a16="http://schemas.microsoft.com/office/drawing/2014/main" id="{8F51669C-97F0-4F65-B995-2A7203954271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7;p1">
            <a:extLst>
              <a:ext uri="{FF2B5EF4-FFF2-40B4-BE49-F238E27FC236}">
                <a16:creationId xmlns:a16="http://schemas.microsoft.com/office/drawing/2014/main" id="{C8BB05CC-60C5-431F-BDC4-0CAD91668BF2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9;p1">
            <a:extLst>
              <a:ext uri="{FF2B5EF4-FFF2-40B4-BE49-F238E27FC236}">
                <a16:creationId xmlns:a16="http://schemas.microsoft.com/office/drawing/2014/main" id="{F30C77C7-8676-4AFE-B493-0DABCA1DA6C9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0;p1">
            <a:extLst>
              <a:ext uri="{FF2B5EF4-FFF2-40B4-BE49-F238E27FC236}">
                <a16:creationId xmlns:a16="http://schemas.microsoft.com/office/drawing/2014/main" id="{7142FDED-5097-42D4-9194-54DE30569F4E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81;p1">
            <a:extLst>
              <a:ext uri="{FF2B5EF4-FFF2-40B4-BE49-F238E27FC236}">
                <a16:creationId xmlns:a16="http://schemas.microsoft.com/office/drawing/2014/main" id="{6FB37FC1-7276-46DB-8A6F-EA1CF744B0B0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7D294E4-E037-48C6-827A-15DD43669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D43011B-1128-43FF-98D5-18B4A6396B51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6CA9D9-97BF-4656-AE95-2E7E5D4471D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E06BF7F-AAC8-4953-9D66-C30DC1A24922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9DFAFD30-59A2-4978-9FD9-40D32B0737F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ED89A834-4D10-401D-9C82-C7DAD3376B1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569B309D-040F-4D64-BDFE-82A00BDC3726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0AB573-EE18-4A98-A382-791D8658588E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AE1727-028B-48A3-AE96-AD006983E96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129A2F90-D38F-43F2-9D0B-8289624097C5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9352CFBB-1BD8-4FCE-8B89-DA8F22D3BE6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7EDDFB4B-1EC4-49C8-A424-44ECC7CA2B2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541C799-958C-486E-96EE-A98CDC185F43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40ABCE4-3BA6-429B-ADDC-6B3DAF98AF3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ADC6A3EF-3E24-4DAE-B613-1B2B29C840A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D3718BFF-033D-47FB-845F-49A54EA1AEBB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AF58556-98A0-4E1D-87CC-FB60389AC842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4BADF2B9-3212-40A5-9BF8-FCB44EE5E0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A175BF5-E221-4E9C-A438-B33BA77AB45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940F392-0E0D-49A4-A9B9-43FDBE864676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2B700F7A-8BAE-491C-9682-04FF03020D8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3BF0D1A-62D3-454E-B7F8-51861095453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C17BF4A1-59E7-47CB-A7BC-1D45FD8E33C5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7CBE65AA-D2A9-4F96-A9F9-59E47F0EE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94" name="Título 3">
            <a:extLst>
              <a:ext uri="{FF2B5EF4-FFF2-40B4-BE49-F238E27FC236}">
                <a16:creationId xmlns:a16="http://schemas.microsoft.com/office/drawing/2014/main" id="{3C2F4DA0-1FA4-4745-9696-7A972681B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D8B5BD04-D838-4196-B803-3AD4886A62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711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8D8591F3-561B-7EAD-2046-DBA38CB996FD}"/>
              </a:ext>
            </a:extLst>
          </p:cNvPr>
          <p:cNvSpPr/>
          <p:nvPr userDrawn="1"/>
        </p:nvSpPr>
        <p:spPr>
          <a:xfrm>
            <a:off x="940208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3;p1">
            <a:extLst>
              <a:ext uri="{FF2B5EF4-FFF2-40B4-BE49-F238E27FC236}">
                <a16:creationId xmlns:a16="http://schemas.microsoft.com/office/drawing/2014/main" id="{529397FC-3572-2728-B79E-45BEEBDFDA69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;p1">
            <a:extLst>
              <a:ext uri="{FF2B5EF4-FFF2-40B4-BE49-F238E27FC236}">
                <a16:creationId xmlns:a16="http://schemas.microsoft.com/office/drawing/2014/main" id="{EB9EE3A2-0D28-ED25-F75A-407DAB4F16B9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1">
            <a:extLst>
              <a:ext uri="{FF2B5EF4-FFF2-40B4-BE49-F238E27FC236}">
                <a16:creationId xmlns:a16="http://schemas.microsoft.com/office/drawing/2014/main" id="{245CA3B4-6A0F-6B66-620B-7D27280DA1C8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0;p1">
            <a:extLst>
              <a:ext uri="{FF2B5EF4-FFF2-40B4-BE49-F238E27FC236}">
                <a16:creationId xmlns:a16="http://schemas.microsoft.com/office/drawing/2014/main" id="{55D6FE6F-AC04-22AC-23CF-41BD07F0F158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1;p1">
            <a:extLst>
              <a:ext uri="{FF2B5EF4-FFF2-40B4-BE49-F238E27FC236}">
                <a16:creationId xmlns:a16="http://schemas.microsoft.com/office/drawing/2014/main" id="{1E23E3D3-A298-0EDF-BCB4-3A15B55FD393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C8A7230B-3A36-D366-6040-4B8B5E7E29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901886F-2F7D-DAC3-1D81-FE5BA0AA7633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977C04C-36EF-4894-3236-D35D8B2B0F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175334-699E-B05C-CF76-07FF8BF5CEA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6BA7BE2-515F-8A8D-B67E-D81386FF7A3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EBAF94C2-86F8-4AF0-1F2F-14EAC65639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51CFA9F-9607-532F-A754-0A2D08D1A357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FFAB2EE-2321-CCCD-EFEC-631BE841794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D4BA97-60A3-91C2-1C4E-941B91EF121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823D8DD4-AF22-9493-D19D-C1D6107AE47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C6BD906-B076-17E5-855F-4A280F6F442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39D6D-E78B-5BF3-870D-58FA64B7F2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46059E0-0005-A819-3F33-B9A403F110BF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1B8D541-CBB3-2D09-4F41-BA408EB4BB9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1BE6875-2C49-62A4-F819-4130A287760D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B59F068B-58A1-F728-D414-8F019AF3D41C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A2BEE762-09C6-2A5E-39F4-944C0950EB0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5CA58C2A-48A0-C8CF-52AA-0CA28EB678B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A7D90B9-00A0-2A96-B7E8-98248DAE65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9676611-78E6-74ED-27F1-CEC7EBF676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B2A9C984-BB41-EB70-E7B8-E2C1AB37AF7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585B02F-EF0C-929B-6973-C157B8B5CC00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D9BA7C8-01B5-7CDE-2C76-2A242E04B002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A4F245F-3671-8B33-CAE0-7B85308D0B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B85CD079-C29B-5FF3-F82D-A8512D9B0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FE1DA41C-9284-2EA3-89A3-A4E559AD3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55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good bye: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E812256A-D394-4F5A-A45D-AA8A6938185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878FF2-757B-45B2-9D24-F3DE32DC358C}"/>
              </a:ext>
            </a:extLst>
          </p:cNvPr>
          <p:cNvCxnSpPr>
            <a:cxnSpLocks/>
          </p:cNvCxnSpPr>
          <p:nvPr userDrawn="1"/>
        </p:nvCxnSpPr>
        <p:spPr>
          <a:xfrm>
            <a:off x="2368731" y="2169658"/>
            <a:ext cx="7585166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9F559-1FDC-49B3-9C5B-7B6FB1C152B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BEDC05-8A86-4990-8C7E-7C197414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45BB3AA-FA11-48E1-B54C-E7D242908D4E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A50BE5-C40F-4536-A458-BF80C159322A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3" name="Rectángulo 7">
              <a:extLst>
                <a:ext uri="{FF2B5EF4-FFF2-40B4-BE49-F238E27FC236}">
                  <a16:creationId xmlns:a16="http://schemas.microsoft.com/office/drawing/2014/main" id="{C0D6B000-C1A8-4303-801D-899C5E96370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82B4F7C-495F-4CDA-B8C1-3E57C015B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C3071DC-4E20-4362-8F32-C6B07743A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1251C89-2EE1-41F0-A056-A2015166BB5E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4">
            <a:extLst>
              <a:ext uri="{FF2B5EF4-FFF2-40B4-BE49-F238E27FC236}">
                <a16:creationId xmlns:a16="http://schemas.microsoft.com/office/drawing/2014/main" id="{85705D31-DC4A-4A39-8CD4-3530A5A93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4778" y="1835181"/>
            <a:ext cx="4612097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0"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6709EE4-6A52-4974-9CE0-E0BEAEEA73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8289" y="2851925"/>
            <a:ext cx="4552950" cy="2476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Paragraph</a:t>
            </a:r>
            <a:endParaRPr lang="es-CO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1C845A-1076-457A-86DF-D28384AE4C58}"/>
              </a:ext>
            </a:extLst>
          </p:cNvPr>
          <p:cNvSpPr/>
          <p:nvPr userDrawn="1"/>
        </p:nvSpPr>
        <p:spPr>
          <a:xfrm rot="5400000">
            <a:off x="2181978" y="2000673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8EAD41-B1B4-4598-94A2-B1A1B5F52D6C}"/>
              </a:ext>
            </a:extLst>
          </p:cNvPr>
          <p:cNvSpPr/>
          <p:nvPr userDrawn="1"/>
        </p:nvSpPr>
        <p:spPr>
          <a:xfrm rot="5400000">
            <a:off x="9788020" y="2003781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42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375299DD-2BE5-4B9E-A444-35D7DE420EF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E9B6ED7-58CA-474C-8A95-B78648A057B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AB739D8-C52B-4F7F-AA21-837DFDE18BDC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78BF3B-2CF4-4BD4-B4F8-C0541C0664DB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F35058-BDFA-45EB-B71E-D439BF870F00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636B040C-E675-421C-814C-A6A26AA2CB3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975386B-F090-440F-B54C-69984C55A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DCE2FF2-E0C0-4361-9C3D-AB05D3900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9565894-D928-40D6-9D19-3C758DFBCD54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97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78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7E68943-30BE-4847-B002-2276C1347D3E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65360F-244F-4355-9CF1-EF53B8DBB65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BFDD539-F965-49AE-A23A-8A721764CDB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0B312E65-C0DF-4D00-978B-F999AA01E9DA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29E3E159-B6BD-4A15-93F6-EF92844942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0E888A8-490F-4A7D-8539-D4E2E312435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98FF8D77-6FB6-4064-8449-5A87781A1ABC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BD844DA3-0517-469F-A1CA-5A8FBFF34C0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0B4D7CEB-9FC0-47C5-B613-E8E265C2D0A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966B05A-4A1F-4BC4-B70A-F4C58D4EC1DA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0554391-5C27-4A84-8D95-8865B775915D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E50FB0-2C59-41DE-983F-17B2899D5BF1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0B5E5ACD-5EE8-41AE-A7CB-09A01FA7AE4F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D4AF5D90-49A0-4B6E-B6D5-F4544A51B45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9CD3A6-143A-4A9A-AEA5-8EFA2526BA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3075099-1126-438A-96B5-701C653A1AB1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8EDA9B9-6013-491E-9C42-58E9C5D8D45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F9DCEF60-FA5F-43AB-8A21-3A697C021CEB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684D1E21-5381-43D1-9BAA-3DA06C3E142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A895F9C-7187-4052-9FCA-A2E53E3D1333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8D897674-3DBD-4F6C-9D27-3181D7337893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965D09DB-ABDE-40A6-B446-252AFF9759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3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5AE9324-1005-4C0F-AC49-878F983877E4}"/>
              </a:ext>
            </a:extLst>
          </p:cNvPr>
          <p:cNvSpPr/>
          <p:nvPr userDrawn="1"/>
        </p:nvSpPr>
        <p:spPr>
          <a:xfrm>
            <a:off x="1" y="-25425"/>
            <a:ext cx="12192000" cy="622743"/>
          </a:xfrm>
          <a:custGeom>
            <a:avLst/>
            <a:gdLst/>
            <a:ahLst/>
            <a:cxnLst/>
            <a:rect l="l" t="t" r="r" b="b"/>
            <a:pathLst>
              <a:path w="12186285" h="614680" extrusionOk="0">
                <a:moveTo>
                  <a:pt x="12185675" y="614286"/>
                </a:moveTo>
                <a:lnTo>
                  <a:pt x="0" y="614286"/>
                </a:lnTo>
                <a:lnTo>
                  <a:pt x="0" y="0"/>
                </a:lnTo>
                <a:lnTo>
                  <a:pt x="12185675" y="0"/>
                </a:lnTo>
                <a:lnTo>
                  <a:pt x="12185675" y="614286"/>
                </a:lnTo>
                <a:close/>
              </a:path>
            </a:pathLst>
          </a:custGeom>
          <a:solidFill>
            <a:srgbClr val="3429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C9E905-EF74-45A8-981D-E222157C997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505950" y="72024"/>
            <a:ext cx="2419299" cy="43638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2F70ED6-D940-4A76-A5F6-7518F2654D95}"/>
              </a:ext>
            </a:extLst>
          </p:cNvPr>
          <p:cNvGrpSpPr/>
          <p:nvPr userDrawn="1"/>
        </p:nvGrpSpPr>
        <p:grpSpPr>
          <a:xfrm>
            <a:off x="257226" y="119785"/>
            <a:ext cx="332321" cy="332321"/>
            <a:chOff x="2810728" y="204186"/>
            <a:chExt cx="332321" cy="33232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39D6EAF0-16D3-4078-83DF-FFBA0C3247AD}"/>
                </a:ext>
              </a:extLst>
            </p:cNvPr>
            <p:cNvGrpSpPr/>
            <p:nvPr/>
          </p:nvGrpSpPr>
          <p:grpSpPr>
            <a:xfrm>
              <a:off x="2810728" y="204186"/>
              <a:ext cx="332321" cy="332321"/>
              <a:chOff x="2810728" y="204186"/>
              <a:chExt cx="332321" cy="332321"/>
            </a:xfrm>
            <a:effectLst>
              <a:outerShdw dir="2700000" sx="103000" sy="103000" algn="tl" rotWithShape="0">
                <a:prstClr val="black">
                  <a:alpha val="38000"/>
                </a:prstClr>
              </a:outerShdw>
            </a:effectLst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E5D436D-4682-49B4-A2EE-4CBBD6394572}"/>
                  </a:ext>
                </a:extLst>
              </p:cNvPr>
              <p:cNvSpPr/>
              <p:nvPr/>
            </p:nvSpPr>
            <p:spPr>
              <a:xfrm>
                <a:off x="2810728" y="204186"/>
                <a:ext cx="332321" cy="3323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FBB890C-AF00-49D1-890C-D2B40972E642}"/>
                  </a:ext>
                </a:extLst>
              </p:cNvPr>
              <p:cNvSpPr/>
              <p:nvPr/>
            </p:nvSpPr>
            <p:spPr>
              <a:xfrm>
                <a:off x="2842169" y="235627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" name="Google Shape;142;p3">
              <a:extLst>
                <a:ext uri="{FF2B5EF4-FFF2-40B4-BE49-F238E27FC236}">
                  <a16:creationId xmlns:a16="http://schemas.microsoft.com/office/drawing/2014/main" id="{F3CAF454-C197-4ABF-87C0-D400315BF678}"/>
                </a:ext>
              </a:extLst>
            </p:cNvPr>
            <p:cNvSpPr txBox="1"/>
            <p:nvPr/>
          </p:nvSpPr>
          <p:spPr>
            <a:xfrm>
              <a:off x="2887034" y="245246"/>
              <a:ext cx="179705" cy="232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65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2;p16">
            <a:extLst>
              <a:ext uri="{FF2B5EF4-FFF2-40B4-BE49-F238E27FC236}">
                <a16:creationId xmlns:a16="http://schemas.microsoft.com/office/drawing/2014/main" id="{ADFE69D2-85F1-436F-9505-CBD41255E45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018C79D9-458B-4737-B61B-4C5035FEE3EE}"/>
              </a:ext>
            </a:extLst>
          </p:cNvPr>
          <p:cNvSpPr txBox="1">
            <a:spLocks/>
          </p:cNvSpPr>
          <p:nvPr userDrawn="1"/>
        </p:nvSpPr>
        <p:spPr>
          <a:xfrm>
            <a:off x="846766" y="147280"/>
            <a:ext cx="5133472" cy="273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Complex Contagion</a:t>
            </a:r>
            <a:endParaRPr lang="es-E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57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lende.github.io/netlogo-models/SimpleComplejoMouseTodasrede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amelende.github.io/netlogo-models/CentolaComplexContagionSmallWorld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case.me/crowds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case.me/crowd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case.me/crowds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case.me/crowds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case.me/crowds/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crowd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crowd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crowd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crowd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case.me/crowd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crowd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9D885E-4E04-F771-D81E-C6BADF25CCA9}"/>
              </a:ext>
            </a:extLst>
          </p:cNvPr>
          <p:cNvSpPr txBox="1"/>
          <p:nvPr/>
        </p:nvSpPr>
        <p:spPr>
          <a:xfrm>
            <a:off x="1254292" y="3399318"/>
            <a:ext cx="567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</a:rPr>
              <a:t>Professor</a:t>
            </a:r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F553CF-2C6B-8A57-3547-497AD1E42884}"/>
              </a:ext>
            </a:extLst>
          </p:cNvPr>
          <p:cNvSpPr txBox="1"/>
          <p:nvPr/>
        </p:nvSpPr>
        <p:spPr>
          <a:xfrm>
            <a:off x="1242491" y="3764935"/>
            <a:ext cx="6370923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n-ea"/>
                <a:cs typeface="+mn-cs"/>
              </a:rPr>
              <a:t>Jorge Alfonso Meléndez Acuña</a:t>
            </a:r>
          </a:p>
        </p:txBody>
      </p:sp>
    </p:spTree>
    <p:extLst>
      <p:ext uri="{BB962C8B-B14F-4D97-AF65-F5344CB8AC3E}">
        <p14:creationId xmlns:p14="http://schemas.microsoft.com/office/powerpoint/2010/main" val="3816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5464-57A9-82AB-FA25-FD2FA382A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2D88046-B54A-8DF7-CB32-CE808BF9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5967664" cy="657377"/>
          </a:xfrm>
        </p:spPr>
        <p:txBody>
          <a:bodyPr/>
          <a:lstStyle/>
          <a:p>
            <a:r>
              <a:rPr lang="es-CO" dirty="0" err="1"/>
              <a:t>Homogenous</a:t>
            </a:r>
            <a:r>
              <a:rPr lang="es-CO" dirty="0"/>
              <a:t> </a:t>
            </a:r>
            <a:r>
              <a:rPr lang="es-CO" dirty="0" err="1"/>
              <a:t>Assumption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EFF14E-C58C-EBBF-65C0-08866D8C61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10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FC897F-D4E8-E20A-DDE6-D5288662E7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3" name="Google Shape;61;p6">
            <a:extLst>
              <a:ext uri="{FF2B5EF4-FFF2-40B4-BE49-F238E27FC236}">
                <a16:creationId xmlns:a16="http://schemas.microsoft.com/office/drawing/2014/main" id="{C242445B-A12E-1E04-35E1-31DB819ADFB6}"/>
              </a:ext>
            </a:extLst>
          </p:cNvPr>
          <p:cNvSpPr txBox="1">
            <a:spLocks/>
          </p:cNvSpPr>
          <p:nvPr/>
        </p:nvSpPr>
        <p:spPr>
          <a:xfrm>
            <a:off x="1039475" y="1968018"/>
            <a:ext cx="4785272" cy="334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SI, SIS, and SIR models are useful and generated tons of great insights.</a:t>
            </a:r>
          </a:p>
          <a:p>
            <a:pPr marL="0" indent="0"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They shared an assumption:</a:t>
            </a:r>
          </a:p>
          <a:p>
            <a:pPr marL="0" indent="0"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Every time a susceptible individual comes in contact with an infected individual, they have a chance to become infected as well. If that does not happen, </a:t>
            </a:r>
            <a:r>
              <a:rPr lang="en-US" sz="2400" dirty="0">
                <a:solidFill>
                  <a:schemeClr val="accent6"/>
                </a:solidFill>
              </a:rPr>
              <a:t>a healthy person is still in the susceptible pool.</a:t>
            </a:r>
          </a:p>
        </p:txBody>
      </p:sp>
      <p:pic>
        <p:nvPicPr>
          <p:cNvPr id="4" name="Google Shape;62;p6">
            <a:extLst>
              <a:ext uri="{FF2B5EF4-FFF2-40B4-BE49-F238E27FC236}">
                <a16:creationId xmlns:a16="http://schemas.microsoft.com/office/drawing/2014/main" id="{D4E7B15B-BA12-DF5C-407A-D7CD3A27B0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7255" y="1744626"/>
            <a:ext cx="1889892" cy="1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3;p6">
            <a:extLst>
              <a:ext uri="{FF2B5EF4-FFF2-40B4-BE49-F238E27FC236}">
                <a16:creationId xmlns:a16="http://schemas.microsoft.com/office/drawing/2014/main" id="{AF830261-2D50-A359-A5D8-0912807D43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4654" y="1635583"/>
            <a:ext cx="2040682" cy="147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;p6">
            <a:extLst>
              <a:ext uri="{FF2B5EF4-FFF2-40B4-BE49-F238E27FC236}">
                <a16:creationId xmlns:a16="http://schemas.microsoft.com/office/drawing/2014/main" id="{FB784368-B0F3-CA79-B707-BF025295D2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5329" y="3420163"/>
            <a:ext cx="3258650" cy="145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5;p6">
            <a:extLst>
              <a:ext uri="{FF2B5EF4-FFF2-40B4-BE49-F238E27FC236}">
                <a16:creationId xmlns:a16="http://schemas.microsoft.com/office/drawing/2014/main" id="{030268E9-4C13-57D6-5960-408DE4D16837}"/>
              </a:ext>
            </a:extLst>
          </p:cNvPr>
          <p:cNvSpPr txBox="1"/>
          <p:nvPr/>
        </p:nvSpPr>
        <p:spPr>
          <a:xfrm>
            <a:off x="6454322" y="5169382"/>
            <a:ext cx="44806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“Infinite” chances </a:t>
            </a:r>
            <a:r>
              <a:rPr lang="es-CO" sz="2400" dirty="0" err="1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to</a:t>
            </a:r>
            <a:r>
              <a:rPr lang="es-CO" sz="240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2400" dirty="0" err="1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get</a:t>
            </a:r>
            <a:r>
              <a:rPr lang="es-CO" sz="240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2400" dirty="0" err="1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infected</a:t>
            </a:r>
            <a:r>
              <a:rPr lang="es-CO" sz="2400" dirty="0">
                <a:solidFill>
                  <a:schemeClr val="accent6"/>
                </a:solidFill>
                <a:ea typeface="Calibri"/>
                <a:cs typeface="Calibri"/>
                <a:sym typeface="Calibri"/>
              </a:rPr>
              <a:t> </a:t>
            </a:r>
            <a:endParaRPr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92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9099-CA79-4C89-2BE0-252B4B4C1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6A5F5F5-8020-D2C8-1C85-F38D4951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7908759" cy="657377"/>
          </a:xfrm>
        </p:spPr>
        <p:txBody>
          <a:bodyPr/>
          <a:lstStyle/>
          <a:p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Example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ED3C555-1CC4-A8EE-66BA-A690563C1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11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2E51948-4980-1852-7935-518F76359C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7" name="Google Shape;71;p7">
            <a:extLst>
              <a:ext uri="{FF2B5EF4-FFF2-40B4-BE49-F238E27FC236}">
                <a16:creationId xmlns:a16="http://schemas.microsoft.com/office/drawing/2014/main" id="{0EE9E2A4-4699-9713-1AA6-8E6485A43C37}"/>
              </a:ext>
            </a:extLst>
          </p:cNvPr>
          <p:cNvSpPr txBox="1">
            <a:spLocks/>
          </p:cNvSpPr>
          <p:nvPr/>
        </p:nvSpPr>
        <p:spPr>
          <a:xfrm>
            <a:off x="1099127" y="2018626"/>
            <a:ext cx="6017344" cy="94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 panose="020B0604020202020204" pitchFamily="34" charset="0"/>
              <a:buNone/>
            </a:pPr>
            <a:r>
              <a:rPr lang="en-US" sz="3200" dirty="0"/>
              <a:t>What if each node gets only one chance to be infected</a:t>
            </a:r>
          </a:p>
        </p:txBody>
      </p:sp>
      <p:sp>
        <p:nvSpPr>
          <p:cNvPr id="8" name="Google Shape;73;p7">
            <a:extLst>
              <a:ext uri="{FF2B5EF4-FFF2-40B4-BE49-F238E27FC236}">
                <a16:creationId xmlns:a16="http://schemas.microsoft.com/office/drawing/2014/main" id="{153E1E84-043B-4405-1163-A004D69A7624}"/>
              </a:ext>
            </a:extLst>
          </p:cNvPr>
          <p:cNvSpPr txBox="1"/>
          <p:nvPr/>
        </p:nvSpPr>
        <p:spPr>
          <a:xfrm>
            <a:off x="1099127" y="3308707"/>
            <a:ext cx="9796913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Attending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training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Filling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Marketing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Campaign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CO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endParaRPr sz="3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41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13774-757B-F7D4-ABFF-537A7B2B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BF11E78-58ED-C6EE-3436-1467FA0B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4620128" cy="657377"/>
          </a:xfrm>
        </p:spPr>
        <p:txBody>
          <a:bodyPr/>
          <a:lstStyle/>
          <a:p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r>
              <a:rPr lang="es-CO" dirty="0"/>
              <a:t>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35A635F-2B1F-E5F7-6240-5A17E7A8C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12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7E70C11-9B70-F691-D6D1-919C699CE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3" name="Google Shape;79;p8">
            <a:extLst>
              <a:ext uri="{FF2B5EF4-FFF2-40B4-BE49-F238E27FC236}">
                <a16:creationId xmlns:a16="http://schemas.microsoft.com/office/drawing/2014/main" id="{C31F4776-8FFA-7CF3-7B12-6F94417B0533}"/>
              </a:ext>
            </a:extLst>
          </p:cNvPr>
          <p:cNvSpPr txBox="1">
            <a:spLocks/>
          </p:cNvSpPr>
          <p:nvPr/>
        </p:nvSpPr>
        <p:spPr>
          <a:xfrm>
            <a:off x="1659454" y="1825783"/>
            <a:ext cx="8873091" cy="343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ct val="100000"/>
              <a:buFont typeface="Arial" panose="020B0604020202020204" pitchFamily="34" charset="0"/>
              <a:buNone/>
            </a:pPr>
            <a:r>
              <a:rPr lang="en-US" dirty="0"/>
              <a:t>There are fundamentally two ways to make diffusion models more complex and realistic. They involve changing two things:</a:t>
            </a:r>
          </a:p>
          <a:p>
            <a:pPr marL="457200" lvl="1" indent="0">
              <a:buSzPct val="100000"/>
              <a:buFont typeface="Arial" panose="020B0604020202020204" pitchFamily="34" charset="0"/>
              <a:buNone/>
            </a:pPr>
            <a:endParaRPr lang="en-US" sz="4000" dirty="0">
              <a:solidFill>
                <a:srgbClr val="2E75B5"/>
              </a:solidFill>
            </a:endParaRPr>
          </a:p>
          <a:p>
            <a:pPr marL="457200" lvl="1" indent="0"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/>
                </a:solidFill>
              </a:rPr>
              <a:t>1. the assumption that each individual gets infinite chances to infect their neighbors</a:t>
            </a:r>
            <a:endParaRPr lang="en-US" sz="1800" dirty="0">
              <a:solidFill>
                <a:schemeClr val="accent3"/>
              </a:solidFill>
            </a:endParaRPr>
          </a:p>
          <a:p>
            <a:pPr lvl="1" indent="0">
              <a:buSzPct val="100000"/>
              <a:buFont typeface="Arial" panose="020B0604020202020204" pitchFamily="34" charset="0"/>
              <a:buNone/>
            </a:pPr>
            <a:endParaRPr lang="en-US" sz="3200" dirty="0">
              <a:solidFill>
                <a:schemeClr val="accent3"/>
              </a:solidFill>
            </a:endParaRPr>
          </a:p>
          <a:p>
            <a:pPr marL="457200" lvl="1" indent="0">
              <a:buSzPct val="100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3"/>
                </a:solidFill>
              </a:rPr>
              <a:t>2. The triggering mechanism, which is the condition regulating the S → I transition (reinforcement)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2E5D-80CE-48B0-C03F-B9CC7C067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ABB9ADE-736B-7E4F-2134-70C33E5D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5181601" cy="657377"/>
          </a:xfrm>
        </p:spPr>
        <p:txBody>
          <a:bodyPr/>
          <a:lstStyle/>
          <a:p>
            <a:r>
              <a:rPr lang="es-CO" dirty="0" err="1"/>
              <a:t>Triggering</a:t>
            </a:r>
            <a:r>
              <a:rPr lang="es-CO" dirty="0"/>
              <a:t> </a:t>
            </a:r>
            <a:r>
              <a:rPr lang="es-CO" dirty="0" err="1"/>
              <a:t>Mechanism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0F4805E-E2D8-53C5-9F89-95A3179F6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7E876E8-8F07-FE73-4349-25882901C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4" name="Google Shape;85;p9">
            <a:extLst>
              <a:ext uri="{FF2B5EF4-FFF2-40B4-BE49-F238E27FC236}">
                <a16:creationId xmlns:a16="http://schemas.microsoft.com/office/drawing/2014/main" id="{B4C16959-5FFD-FCC4-8EE2-3D8929C40090}"/>
              </a:ext>
            </a:extLst>
          </p:cNvPr>
          <p:cNvSpPr txBox="1">
            <a:spLocks/>
          </p:cNvSpPr>
          <p:nvPr/>
        </p:nvSpPr>
        <p:spPr>
          <a:xfrm>
            <a:off x="1258634" y="1733132"/>
            <a:ext cx="3922965" cy="383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ct val="100000"/>
              <a:buFont typeface="Arial" panose="020B0604020202020204" pitchFamily="34" charset="0"/>
              <a:buNone/>
            </a:pPr>
            <a:r>
              <a:rPr lang="en-US" sz="2400" dirty="0"/>
              <a:t>The main difference between </a:t>
            </a:r>
            <a:r>
              <a:rPr lang="en-US" sz="2400" b="1" dirty="0"/>
              <a:t>simple</a:t>
            </a:r>
            <a:r>
              <a:rPr lang="en-US" sz="2400" dirty="0"/>
              <a:t> and </a:t>
            </a:r>
            <a:r>
              <a:rPr lang="en-US" sz="2400" b="1" dirty="0"/>
              <a:t>complex</a:t>
            </a:r>
            <a:r>
              <a:rPr lang="en-US" sz="2400" dirty="0"/>
              <a:t> contagion is that, in the latter, you require reinforcement.</a:t>
            </a:r>
          </a:p>
          <a:p>
            <a:pPr marL="0" indent="0">
              <a:buSzPct val="100000"/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3"/>
                </a:solidFill>
              </a:rPr>
              <a:t>If we require a node to enter into contact with two infected individuals rather than one</a:t>
            </a:r>
            <a:r>
              <a:rPr lang="en-US" sz="2400" dirty="0"/>
              <a:t>, the figure shows that the outbreak from a single seed is impossible.</a:t>
            </a:r>
          </a:p>
          <a:p>
            <a:pPr marL="0" indent="0">
              <a:buSzPct val="100000"/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7" name="Google Shape;86;p9">
            <a:extLst>
              <a:ext uri="{FF2B5EF4-FFF2-40B4-BE49-F238E27FC236}">
                <a16:creationId xmlns:a16="http://schemas.microsoft.com/office/drawing/2014/main" id="{748261C9-46D2-1053-63FE-077B923BD5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9070" y="1778415"/>
            <a:ext cx="4684296" cy="19163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8;p9">
            <a:extLst>
              <a:ext uri="{FF2B5EF4-FFF2-40B4-BE49-F238E27FC236}">
                <a16:creationId xmlns:a16="http://schemas.microsoft.com/office/drawing/2014/main" id="{5726046C-1530-54DE-F683-48C3A40E03D2}"/>
              </a:ext>
            </a:extLst>
          </p:cNvPr>
          <p:cNvSpPr txBox="1"/>
          <p:nvPr/>
        </p:nvSpPr>
        <p:spPr>
          <a:xfrm>
            <a:off x="6061519" y="3945708"/>
            <a:ext cx="50593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 Simple            (b) </a:t>
            </a:r>
            <a:r>
              <a:rPr lang="es-CO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32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E36C-F8A3-2E55-D55F-EF3A50B8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30F80D-A3BF-506F-37AC-C85391A5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4219075" cy="657377"/>
          </a:xfrm>
        </p:spPr>
        <p:txBody>
          <a:bodyPr/>
          <a:lstStyle/>
          <a:p>
            <a:r>
              <a:rPr lang="es-CO" dirty="0"/>
              <a:t>Simple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03AB7AF-77E8-730B-5EBF-1E60271DB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14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2B0565-989B-E5C6-21E3-FF9DA0F33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pic>
        <p:nvPicPr>
          <p:cNvPr id="3" name="Google Shape;94;p10">
            <a:extLst>
              <a:ext uri="{FF2B5EF4-FFF2-40B4-BE49-F238E27FC236}">
                <a16:creationId xmlns:a16="http://schemas.microsoft.com/office/drawing/2014/main" id="{4B979FC7-10D7-0C15-7426-92159C0E74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338" y="1649755"/>
            <a:ext cx="10667324" cy="355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29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C328-5744-FA31-F0A4-0509AD3C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E1B970-C4DC-7D4E-248A-97A651F8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4748465" cy="657377"/>
          </a:xfrm>
        </p:spPr>
        <p:txBody>
          <a:bodyPr/>
          <a:lstStyle/>
          <a:p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58A947-DAD6-0B8D-9203-197AB3F10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15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7F2EA4-E7C1-518F-42D5-3E7980429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pic>
        <p:nvPicPr>
          <p:cNvPr id="4" name="Google Shape;100;p11">
            <a:extLst>
              <a:ext uri="{FF2B5EF4-FFF2-40B4-BE49-F238E27FC236}">
                <a16:creationId xmlns:a16="http://schemas.microsoft.com/office/drawing/2014/main" id="{9F325662-A7A9-8721-EA81-8A2F1BD94A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5347" y="2657537"/>
            <a:ext cx="9641305" cy="24995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1">
            <a:extLst>
              <a:ext uri="{FF2B5EF4-FFF2-40B4-BE49-F238E27FC236}">
                <a16:creationId xmlns:a16="http://schemas.microsoft.com/office/drawing/2014/main" id="{CA1FE087-783F-81B7-160E-67132BDAE8AC}"/>
              </a:ext>
            </a:extLst>
          </p:cNvPr>
          <p:cNvSpPr txBox="1"/>
          <p:nvPr/>
        </p:nvSpPr>
        <p:spPr>
          <a:xfrm>
            <a:off x="4095996" y="1700865"/>
            <a:ext cx="40000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= 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55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9676-32F6-5883-5948-E5987E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8D6C8E1-7C15-380B-4E12-6F0D26EB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6849981" cy="657377"/>
          </a:xfrm>
        </p:spPr>
        <p:txBody>
          <a:bodyPr/>
          <a:lstStyle/>
          <a:p>
            <a:r>
              <a:rPr lang="es-CO" dirty="0"/>
              <a:t>Absolute vs. Relative </a:t>
            </a:r>
            <a:r>
              <a:rPr lang="es-CO" dirty="0" err="1"/>
              <a:t>Triggering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B9875ED-ABC5-17B3-5943-21FE05EAB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79158FE-FC9C-91F3-C914-2A9D4C801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3" name="Google Shape;107;p12">
            <a:extLst>
              <a:ext uri="{FF2B5EF4-FFF2-40B4-BE49-F238E27FC236}">
                <a16:creationId xmlns:a16="http://schemas.microsoft.com/office/drawing/2014/main" id="{8F000ED2-34AC-2E14-5812-4FA2DF05BF93}"/>
              </a:ext>
            </a:extLst>
          </p:cNvPr>
          <p:cNvSpPr txBox="1">
            <a:spLocks/>
          </p:cNvSpPr>
          <p:nvPr/>
        </p:nvSpPr>
        <p:spPr>
          <a:xfrm>
            <a:off x="1056371" y="1890784"/>
            <a:ext cx="5629670" cy="24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Font typeface="Arial" panose="020B0604020202020204" pitchFamily="34" charset="0"/>
              <a:buNone/>
            </a:pPr>
            <a:r>
              <a:rPr lang="en-US" sz="2000" dirty="0"/>
              <a:t>To be infected, you need a threshold of  </a:t>
            </a:r>
          </a:p>
          <a:p>
            <a:pPr marL="0" indent="0">
              <a:buSzPts val="2800"/>
              <a:buFont typeface="Arial" panose="020B0604020202020204" pitchFamily="34" charset="0"/>
              <a:buNone/>
            </a:pPr>
            <a:r>
              <a:rPr lang="en-US" sz="2000" dirty="0"/>
              <a:t>Infected neighbors:</a:t>
            </a:r>
          </a:p>
          <a:p>
            <a:pPr>
              <a:buSzPts val="2800"/>
            </a:pPr>
            <a:r>
              <a:rPr lang="en-US" sz="2000" dirty="0"/>
              <a:t>This value can be fixed (2 or 3 )   (</a:t>
            </a:r>
            <a:r>
              <a:rPr lang="en-US" sz="2000" dirty="0">
                <a:solidFill>
                  <a:srgbClr val="2E75B5"/>
                </a:solidFill>
              </a:rPr>
              <a:t>Absolute</a:t>
            </a:r>
            <a:r>
              <a:rPr lang="en-US" sz="2000" dirty="0"/>
              <a:t>)</a:t>
            </a:r>
          </a:p>
          <a:p>
            <a:pPr>
              <a:buSzPts val="2800"/>
            </a:pPr>
            <a:r>
              <a:rPr lang="en-US" sz="2000" dirty="0"/>
              <a:t>Or the threshold can depend of the number of neighbors:</a:t>
            </a:r>
          </a:p>
          <a:p>
            <a:pPr marL="0" indent="0" algn="ctr">
              <a:buSzPts val="2800"/>
              <a:buFont typeface="Arial" panose="020B0604020202020204" pitchFamily="34" charset="0"/>
              <a:buNone/>
            </a:pPr>
            <a:r>
              <a:rPr lang="en-US" sz="2000" dirty="0"/>
              <a:t>50% or 40% of neighbors infected (  </a:t>
            </a:r>
            <a:r>
              <a:rPr lang="en-US" sz="2000" dirty="0">
                <a:solidFill>
                  <a:srgbClr val="2E75B5"/>
                </a:solidFill>
              </a:rPr>
              <a:t>Relative</a:t>
            </a:r>
            <a:r>
              <a:rPr lang="en-US" sz="2000" dirty="0"/>
              <a:t>)</a:t>
            </a:r>
          </a:p>
        </p:txBody>
      </p:sp>
      <p:pic>
        <p:nvPicPr>
          <p:cNvPr id="8" name="Google Shape;109;p12">
            <a:extLst>
              <a:ext uri="{FF2B5EF4-FFF2-40B4-BE49-F238E27FC236}">
                <a16:creationId xmlns:a16="http://schemas.microsoft.com/office/drawing/2014/main" id="{4E71DC0B-9E5E-D1CE-4DF4-73E3FEF309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6342" y="1550837"/>
            <a:ext cx="3970627" cy="28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0;p12">
            <a:extLst>
              <a:ext uri="{FF2B5EF4-FFF2-40B4-BE49-F238E27FC236}">
                <a16:creationId xmlns:a16="http://schemas.microsoft.com/office/drawing/2014/main" id="{88ED8AC1-0EF4-96EF-0FF2-BD7DA30D6C3A}"/>
              </a:ext>
            </a:extLst>
          </p:cNvPr>
          <p:cNvSpPr txBox="1"/>
          <p:nvPr/>
        </p:nvSpPr>
        <p:spPr>
          <a:xfrm>
            <a:off x="7525115" y="4818053"/>
            <a:ext cx="3053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 err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es-CO" sz="4000" b="1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= 3</a:t>
            </a:r>
            <a:endParaRPr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E5C2F1E-D248-477E-9872-3EAB37B642C3}"/>
              </a:ext>
            </a:extLst>
          </p:cNvPr>
          <p:cNvGrpSpPr/>
          <p:nvPr/>
        </p:nvGrpSpPr>
        <p:grpSpPr>
          <a:xfrm>
            <a:off x="1560745" y="4955962"/>
            <a:ext cx="4620922" cy="569977"/>
            <a:chOff x="854775" y="5133392"/>
            <a:chExt cx="4620922" cy="569977"/>
          </a:xfrm>
        </p:grpSpPr>
        <p:sp>
          <p:nvSpPr>
            <p:cNvPr id="17" name="Google Shape;458;p10">
              <a:extLst>
                <a:ext uri="{FF2B5EF4-FFF2-40B4-BE49-F238E27FC236}">
                  <a16:creationId xmlns:a16="http://schemas.microsoft.com/office/drawing/2014/main" id="{16E508C2-CA2F-4B60-A05A-F4830595440E}"/>
                </a:ext>
              </a:extLst>
            </p:cNvPr>
            <p:cNvSpPr/>
            <p:nvPr/>
          </p:nvSpPr>
          <p:spPr>
            <a:xfrm>
              <a:off x="854775" y="5133392"/>
              <a:ext cx="4620922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Link to Simple-Complex Contagion Model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73F15895-CA31-4C4E-8C72-EFA18E851FB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42E104C3-EAE4-47CE-8BE3-5E2AEBBCFB0C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12A162E4-E7B7-48F5-95E6-58566289A2EB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2947B44-A974-4A21-8A83-9D8F7D8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81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8B58-179D-4A47-E4B9-E9001DE8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291C04-018A-FDBE-427C-30FF6F0F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7066344" cy="657377"/>
          </a:xfrm>
        </p:spPr>
        <p:txBody>
          <a:bodyPr/>
          <a:lstStyle/>
          <a:p>
            <a:r>
              <a:rPr lang="es-CO" dirty="0"/>
              <a:t>Pioneer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Contagious</a:t>
            </a:r>
            <a:r>
              <a:rPr lang="es-CO" dirty="0"/>
              <a:t> </a:t>
            </a:r>
            <a:r>
              <a:rPr lang="es-CO" dirty="0" err="1"/>
              <a:t>Behaviour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466E932-D618-25AF-9537-712DC7C9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4EF6E24-C68D-8CD8-3AFA-05F55B436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pic>
        <p:nvPicPr>
          <p:cNvPr id="7" name="Google Shape;116;p13">
            <a:extLst>
              <a:ext uri="{FF2B5EF4-FFF2-40B4-BE49-F238E27FC236}">
                <a16:creationId xmlns:a16="http://schemas.microsoft.com/office/drawing/2014/main" id="{30B7AD6F-F419-4B0D-A5E9-FED6F62BEB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578" y="1305561"/>
            <a:ext cx="3066372" cy="445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7;p13">
            <a:extLst>
              <a:ext uri="{FF2B5EF4-FFF2-40B4-BE49-F238E27FC236}">
                <a16:creationId xmlns:a16="http://schemas.microsoft.com/office/drawing/2014/main" id="{F01AC24C-87D3-7FF9-E79A-0825F72177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757" y="1726616"/>
            <a:ext cx="1831184" cy="2554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8;p13">
            <a:extLst>
              <a:ext uri="{FF2B5EF4-FFF2-40B4-BE49-F238E27FC236}">
                <a16:creationId xmlns:a16="http://schemas.microsoft.com/office/drawing/2014/main" id="{902A5E12-7E84-B7B4-9B60-1DBAA9142372}"/>
              </a:ext>
            </a:extLst>
          </p:cNvPr>
          <p:cNvSpPr txBox="1"/>
          <p:nvPr/>
        </p:nvSpPr>
        <p:spPr>
          <a:xfrm>
            <a:off x="791493" y="4454371"/>
            <a:ext cx="642486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Damon Centola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Professor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Sociology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Engineering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sz="1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Director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Network Dynamics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Group</a:t>
            </a:r>
            <a:endParaRPr sz="1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University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s-CO" sz="1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</a:t>
            </a:r>
            <a:r>
              <a:rPr lang="es-CO" sz="1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Pennsylvania</a:t>
            </a:r>
            <a:endParaRPr sz="1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19;p13">
            <a:extLst>
              <a:ext uri="{FF2B5EF4-FFF2-40B4-BE49-F238E27FC236}">
                <a16:creationId xmlns:a16="http://schemas.microsoft.com/office/drawing/2014/main" id="{6B338734-48B6-C3D1-10A3-A6A4EE9213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7883" y="1615842"/>
            <a:ext cx="21907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13">
            <a:extLst>
              <a:ext uri="{FF2B5EF4-FFF2-40B4-BE49-F238E27FC236}">
                <a16:creationId xmlns:a16="http://schemas.microsoft.com/office/drawing/2014/main" id="{F7E0EF35-9CF3-8BFE-FCBD-A2C8BFBCC7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3926" y="3172814"/>
            <a:ext cx="2605422" cy="1350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596213F-0DE9-4B89-87D0-D061DE2876B7}"/>
              </a:ext>
            </a:extLst>
          </p:cNvPr>
          <p:cNvGrpSpPr/>
          <p:nvPr/>
        </p:nvGrpSpPr>
        <p:grpSpPr>
          <a:xfrm>
            <a:off x="4509876" y="5568586"/>
            <a:ext cx="3172248" cy="569977"/>
            <a:chOff x="854776" y="5133392"/>
            <a:chExt cx="3172248" cy="569977"/>
          </a:xfrm>
        </p:grpSpPr>
        <p:sp>
          <p:nvSpPr>
            <p:cNvPr id="11" name="Google Shape;458;p10">
              <a:extLst>
                <a:ext uri="{FF2B5EF4-FFF2-40B4-BE49-F238E27FC236}">
                  <a16:creationId xmlns:a16="http://schemas.microsoft.com/office/drawing/2014/main" id="{90C8C2AC-56D1-489F-9F93-1D8A4E5ABA73}"/>
                </a:ext>
              </a:extLst>
            </p:cNvPr>
            <p:cNvSpPr/>
            <p:nvPr/>
          </p:nvSpPr>
          <p:spPr>
            <a:xfrm>
              <a:off x="854776" y="5133392"/>
              <a:ext cx="317224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6"/>
                </a:rPr>
                <a:t>Small World 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6"/>
                </a:rPr>
                <a:t>Centola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B0F41EE0-9EF4-439C-8116-820F48367EC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659E6696-9B72-4F20-B1BE-A4A1F67A1296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AA44A20A-EBB2-4098-BC22-E32EC1490B80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AF442DF-626D-4F16-A668-18C3C2C60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20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76DC7-CB2C-C888-576D-BF7A4309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F619EB-7744-7213-E8E9-6E89F4CB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6609347" cy="657377"/>
          </a:xfrm>
        </p:spPr>
        <p:txBody>
          <a:bodyPr/>
          <a:lstStyle/>
          <a:p>
            <a:r>
              <a:rPr lang="es-CO" dirty="0"/>
              <a:t>Simple vs.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EE738C1-F46A-1309-50F3-C0AC12555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18</a:t>
            </a:fld>
            <a:endParaRPr lang="es-CO"/>
          </a:p>
        </p:txBody>
      </p:sp>
      <p:sp>
        <p:nvSpPr>
          <p:cNvPr id="3" name="Google Shape;126;p14">
            <a:extLst>
              <a:ext uri="{FF2B5EF4-FFF2-40B4-BE49-F238E27FC236}">
                <a16:creationId xmlns:a16="http://schemas.microsoft.com/office/drawing/2014/main" id="{13636F1C-AA52-6206-E94B-DF38F1226916}"/>
              </a:ext>
            </a:extLst>
          </p:cNvPr>
          <p:cNvSpPr txBox="1">
            <a:spLocks/>
          </p:cNvSpPr>
          <p:nvPr/>
        </p:nvSpPr>
        <p:spPr>
          <a:xfrm>
            <a:off x="2842860" y="1761615"/>
            <a:ext cx="6300537" cy="20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6000"/>
              <a:buFont typeface="Arial" panose="020B0604020202020204" pitchFamily="34" charset="0"/>
              <a:buNone/>
            </a:pPr>
            <a:r>
              <a:rPr lang="en-US" sz="6000" b="1" dirty="0"/>
              <a:t>Activity Nicky case</a:t>
            </a:r>
            <a:endParaRPr lang="en-US" b="1" dirty="0"/>
          </a:p>
          <a:p>
            <a:pPr marL="0" indent="0" algn="ctr">
              <a:buSzPts val="6000"/>
              <a:buFont typeface="Arial" panose="020B0604020202020204" pitchFamily="34" charset="0"/>
              <a:buNone/>
            </a:pPr>
            <a:r>
              <a:rPr lang="en-US" sz="6000" dirty="0"/>
              <a:t>30 Min</a:t>
            </a:r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472B05C-9C29-1CC9-B9D1-EB1ACCE697F4}"/>
              </a:ext>
            </a:extLst>
          </p:cNvPr>
          <p:cNvGrpSpPr/>
          <p:nvPr/>
        </p:nvGrpSpPr>
        <p:grpSpPr>
          <a:xfrm>
            <a:off x="4509874" y="4520584"/>
            <a:ext cx="3172248" cy="569977"/>
            <a:chOff x="854776" y="5133392"/>
            <a:chExt cx="3172248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45288718-207C-3332-379B-1522B7CF7B83}"/>
                </a:ext>
              </a:extLst>
            </p:cNvPr>
            <p:cNvSpPr/>
            <p:nvPr/>
          </p:nvSpPr>
          <p:spPr>
            <a:xfrm>
              <a:off x="854776" y="5133392"/>
              <a:ext cx="317224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https://ncase.me/crowds/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</a:rPr>
                <a:t> </a:t>
              </a: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C0B963C-264C-B513-F94E-1B0881C5D69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D49C5557-EC0E-223A-A94A-9FD6EF92C44E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FEF66309-D0BD-D39B-7EC6-C5D2246C245C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4AC486D-87C5-217F-DF29-3ED50738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B723119A-98CB-03BB-8496-5A0F694EEC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240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86D8-3C7D-1532-C8C3-D5F050BF9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AD47CAF-18A1-9E4B-0ED6-1BA38E9C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6609347" cy="657377"/>
          </a:xfrm>
        </p:spPr>
        <p:txBody>
          <a:bodyPr/>
          <a:lstStyle/>
          <a:p>
            <a:r>
              <a:rPr lang="es-CO" dirty="0"/>
              <a:t>Simple vs.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3E66063-73EE-30D5-8439-B880054EB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19</a:t>
            </a:fld>
            <a:endParaRPr lang="es-CO"/>
          </a:p>
        </p:txBody>
      </p:sp>
      <p:sp>
        <p:nvSpPr>
          <p:cNvPr id="3" name="Google Shape;126;p14">
            <a:extLst>
              <a:ext uri="{FF2B5EF4-FFF2-40B4-BE49-F238E27FC236}">
                <a16:creationId xmlns:a16="http://schemas.microsoft.com/office/drawing/2014/main" id="{B7163705-A271-980B-DC88-262386C28E07}"/>
              </a:ext>
            </a:extLst>
          </p:cNvPr>
          <p:cNvSpPr txBox="1">
            <a:spLocks/>
          </p:cNvSpPr>
          <p:nvPr/>
        </p:nvSpPr>
        <p:spPr>
          <a:xfrm>
            <a:off x="2945730" y="2192891"/>
            <a:ext cx="6300537" cy="20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6000"/>
              <a:buFont typeface="Arial" panose="020B0604020202020204" pitchFamily="34" charset="0"/>
              <a:buNone/>
            </a:pPr>
            <a:r>
              <a:rPr lang="en-US" sz="6000" b="1" dirty="0"/>
              <a:t>Activity Nicky case</a:t>
            </a:r>
            <a:endParaRPr lang="en-US" b="1" dirty="0"/>
          </a:p>
          <a:p>
            <a:pPr marL="0" indent="0" algn="ctr">
              <a:buSzPts val="6000"/>
              <a:buFont typeface="Arial" panose="020B0604020202020204" pitchFamily="34" charset="0"/>
              <a:buNone/>
            </a:pPr>
            <a:r>
              <a:rPr lang="en-US" sz="6000" dirty="0"/>
              <a:t>30 Min</a:t>
            </a:r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6CDC5CF-126B-ED0E-0ED8-48D0C68DF468}"/>
              </a:ext>
            </a:extLst>
          </p:cNvPr>
          <p:cNvGrpSpPr/>
          <p:nvPr/>
        </p:nvGrpSpPr>
        <p:grpSpPr>
          <a:xfrm>
            <a:off x="4509874" y="4520584"/>
            <a:ext cx="3172248" cy="569977"/>
            <a:chOff x="854776" y="5133392"/>
            <a:chExt cx="3172248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3197C60F-B125-44CF-0567-0FF53CD0DA26}"/>
                </a:ext>
              </a:extLst>
            </p:cNvPr>
            <p:cNvSpPr/>
            <p:nvPr/>
          </p:nvSpPr>
          <p:spPr>
            <a:xfrm>
              <a:off x="854776" y="5133392"/>
              <a:ext cx="3172248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https://ncase.me/crowds/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</a:rPr>
                <a:t> </a:t>
              </a: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595602AD-51B2-AC77-53C1-A5B0599E7B80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D8575DA-C607-AFC1-64C6-8768B9218EED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D029FA55-5576-0884-DFFD-57189DBF8E0D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B49FEDC-9A45-06E7-AFA1-ACAA9AA4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7812036-779E-82F8-5C16-FEE377D20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08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DD44ED-AE8E-04EE-3DE1-3AAF1196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Welcome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1428C9-2E4C-A7EC-913D-36278A156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It's important to ask:</a:t>
            </a:r>
          </a:p>
          <a:p>
            <a:r>
              <a:rPr lang="en-US" dirty="0"/>
              <a:t>How robust is a network?</a:t>
            </a:r>
          </a:p>
          <a:p>
            <a:r>
              <a:rPr lang="en-US" dirty="0"/>
              <a:t>Depending on its topology, how easy is it to attack? How vulnerable are networks?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34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C9DB2-6864-780F-45C9-DA0C3705B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F19A310-9388-A14B-962B-4FE7E60E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6609347" cy="657377"/>
          </a:xfrm>
        </p:spPr>
        <p:txBody>
          <a:bodyPr/>
          <a:lstStyle/>
          <a:p>
            <a:r>
              <a:rPr lang="es-CO" dirty="0"/>
              <a:t>Simple vs.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3FBB7C-284B-16B3-31EF-733F9EC11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20</a:t>
            </a:fld>
            <a:endParaRPr lang="es-CO"/>
          </a:p>
        </p:txBody>
      </p:sp>
      <p:sp>
        <p:nvSpPr>
          <p:cNvPr id="3" name="Google Shape;126;p14">
            <a:extLst>
              <a:ext uri="{FF2B5EF4-FFF2-40B4-BE49-F238E27FC236}">
                <a16:creationId xmlns:a16="http://schemas.microsoft.com/office/drawing/2014/main" id="{A3162730-E11B-87A1-A723-92403A3A887D}"/>
              </a:ext>
            </a:extLst>
          </p:cNvPr>
          <p:cNvSpPr txBox="1">
            <a:spLocks/>
          </p:cNvSpPr>
          <p:nvPr/>
        </p:nvSpPr>
        <p:spPr>
          <a:xfrm>
            <a:off x="2945730" y="2192891"/>
            <a:ext cx="6300537" cy="20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6000"/>
              <a:buFont typeface="Arial" panose="020B0604020202020204" pitchFamily="34" charset="0"/>
              <a:buNone/>
            </a:pPr>
            <a:r>
              <a:rPr lang="en-US" sz="6000" b="1" dirty="0"/>
              <a:t>Slides Activity</a:t>
            </a:r>
            <a:endParaRPr lang="en-US" b="1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31FD2CF-DCF1-11CA-7E00-829932E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087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22ED-55CA-F2A5-47BC-ECFF3CAC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4F4DE5E-308D-B601-B03F-FBA6C705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7924800" cy="657377"/>
          </a:xfrm>
        </p:spPr>
        <p:txBody>
          <a:bodyPr/>
          <a:lstStyle/>
          <a:p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Wisdom</a:t>
            </a:r>
            <a:r>
              <a:rPr lang="es-CO" dirty="0"/>
              <a:t> and </a:t>
            </a:r>
            <a:r>
              <a:rPr lang="es-CO" dirty="0" err="1"/>
              <a:t>Madness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Crowds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592A7F-6988-7338-2436-84288BA83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21</a:t>
            </a:fld>
            <a:endParaRPr lang="es-CO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A11F843-34A6-5766-3AF4-8DC885C2E9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2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4" name="Google Shape;138;p16">
            <a:extLst>
              <a:ext uri="{FF2B5EF4-FFF2-40B4-BE49-F238E27FC236}">
                <a16:creationId xmlns:a16="http://schemas.microsoft.com/office/drawing/2014/main" id="{A41A3251-21E7-9C66-615D-3FF13D5A58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2210" y="1539784"/>
            <a:ext cx="8867580" cy="4138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32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CB01-E9C4-41BE-C9EA-5BE89C09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CA1D915-1833-78C1-8D87-FF75553C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5261811" cy="657377"/>
          </a:xfrm>
        </p:spPr>
        <p:txBody>
          <a:bodyPr/>
          <a:lstStyle/>
          <a:p>
            <a:r>
              <a:rPr lang="es-CO" dirty="0" err="1"/>
              <a:t>Why</a:t>
            </a:r>
            <a:r>
              <a:rPr lang="es-CO" dirty="0"/>
              <a:t> Network </a:t>
            </a:r>
            <a:r>
              <a:rPr lang="es-CO" dirty="0" err="1"/>
              <a:t>Science</a:t>
            </a:r>
            <a:r>
              <a:rPr lang="es-CO" dirty="0"/>
              <a:t>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2A417B-64DC-3407-F113-5166C7027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22</a:t>
            </a:fld>
            <a:endParaRPr lang="es-CO"/>
          </a:p>
        </p:txBody>
      </p:sp>
      <p:pic>
        <p:nvPicPr>
          <p:cNvPr id="3" name="Google Shape;144;p17">
            <a:extLst>
              <a:ext uri="{FF2B5EF4-FFF2-40B4-BE49-F238E27FC236}">
                <a16:creationId xmlns:a16="http://schemas.microsoft.com/office/drawing/2014/main" id="{B862F9F2-9989-9462-FA14-A1D35544A0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7383" y="1742394"/>
            <a:ext cx="10056858" cy="37227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B5F925AD-EAB7-A7C8-8E7F-BA992661D1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344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44134-3B01-780F-216E-684449213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63B453-9125-379C-858E-4BE9E079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6384758" cy="657377"/>
          </a:xfrm>
        </p:spPr>
        <p:txBody>
          <a:bodyPr/>
          <a:lstStyle/>
          <a:p>
            <a:r>
              <a:rPr lang="es-CO" dirty="0" err="1"/>
              <a:t>Percentage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beer</a:t>
            </a:r>
            <a:r>
              <a:rPr lang="es-CO" dirty="0"/>
              <a:t> </a:t>
            </a:r>
            <a:r>
              <a:rPr lang="es-CO" dirty="0" err="1"/>
              <a:t>neighbors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C3277D-19D6-D21B-B51C-45DB9EDDA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23</a:t>
            </a:fld>
            <a:endParaRPr lang="es-CO"/>
          </a:p>
        </p:txBody>
      </p:sp>
      <p:pic>
        <p:nvPicPr>
          <p:cNvPr id="7" name="Google Shape;150;p18">
            <a:extLst>
              <a:ext uri="{FF2B5EF4-FFF2-40B4-BE49-F238E27FC236}">
                <a16:creationId xmlns:a16="http://schemas.microsoft.com/office/drawing/2014/main" id="{77CBEA60-320A-921B-9438-EBCA29DC20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3735" y="1538497"/>
            <a:ext cx="8122046" cy="42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CDF62E8-3896-F067-B0C6-66FC1B518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853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06EE4-7759-759D-3EB1-1F7CF5B9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521C4C4-E640-89F0-71E9-A3EE3629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4604084" cy="657377"/>
          </a:xfrm>
        </p:spPr>
        <p:txBody>
          <a:bodyPr/>
          <a:lstStyle/>
          <a:p>
            <a:r>
              <a:rPr lang="es-CO" dirty="0" err="1"/>
              <a:t>Friendship</a:t>
            </a:r>
            <a:r>
              <a:rPr lang="es-CO" dirty="0"/>
              <a:t> </a:t>
            </a:r>
            <a:r>
              <a:rPr lang="es-CO" dirty="0" err="1"/>
              <a:t>paradox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9BB24F-83C5-5D8C-0025-19631661E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24</a:t>
            </a:fld>
            <a:endParaRPr lang="es-CO"/>
          </a:p>
        </p:txBody>
      </p:sp>
      <p:pic>
        <p:nvPicPr>
          <p:cNvPr id="3" name="Google Shape;156;p19">
            <a:extLst>
              <a:ext uri="{FF2B5EF4-FFF2-40B4-BE49-F238E27FC236}">
                <a16:creationId xmlns:a16="http://schemas.microsoft.com/office/drawing/2014/main" id="{294714C7-E84B-D60D-5BF2-A55E014DD6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0184" y="4378620"/>
            <a:ext cx="2451631" cy="11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7;p19">
            <a:extLst>
              <a:ext uri="{FF2B5EF4-FFF2-40B4-BE49-F238E27FC236}">
                <a16:creationId xmlns:a16="http://schemas.microsoft.com/office/drawing/2014/main" id="{A950BB7E-061E-CD2A-2372-A5780B168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535" y="2147525"/>
            <a:ext cx="2939122" cy="29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8;p19">
            <a:extLst>
              <a:ext uri="{FF2B5EF4-FFF2-40B4-BE49-F238E27FC236}">
                <a16:creationId xmlns:a16="http://schemas.microsoft.com/office/drawing/2014/main" id="{7898B050-3009-2F47-D516-76C61BDFDB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5345" y="1406329"/>
            <a:ext cx="2859314" cy="28319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p19">
            <a:extLst>
              <a:ext uri="{FF2B5EF4-FFF2-40B4-BE49-F238E27FC236}">
                <a16:creationId xmlns:a16="http://schemas.microsoft.com/office/drawing/2014/main" id="{D428B676-1688-14CF-D282-DEB4779F14C1}"/>
              </a:ext>
            </a:extLst>
          </p:cNvPr>
          <p:cNvSpPr txBox="1"/>
          <p:nvPr/>
        </p:nvSpPr>
        <p:spPr>
          <a:xfrm>
            <a:off x="7932243" y="4677471"/>
            <a:ext cx="31655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10 </a:t>
            </a:r>
            <a:r>
              <a:rPr lang="es-CO" sz="2400" dirty="0" err="1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Connections</a:t>
            </a:r>
            <a:endParaRPr sz="2400" dirty="0">
              <a:solidFill>
                <a:schemeClr val="dk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err="1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With</a:t>
            </a:r>
            <a:r>
              <a:rPr lang="es-CO" sz="2400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s-CO" sz="2400" dirty="0" err="1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less</a:t>
            </a:r>
            <a:r>
              <a:rPr lang="es-CO" sz="2400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s-CO" sz="2400" dirty="0" err="1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Connections</a:t>
            </a:r>
            <a:r>
              <a:rPr lang="es-CO" sz="2400" dirty="0">
                <a:solidFill>
                  <a:schemeClr val="dk1"/>
                </a:solidFill>
                <a:ea typeface="Calibri"/>
                <a:cs typeface="Calibri" panose="020F0502020204030204" pitchFamily="34" charset="0"/>
                <a:sym typeface="Calibri"/>
              </a:rPr>
              <a:t>?</a:t>
            </a:r>
            <a:endParaRPr dirty="0">
              <a:cs typeface="Calibri" panose="020F0502020204030204" pitchFamily="34" charset="0"/>
            </a:endParaRPr>
          </a:p>
        </p:txBody>
      </p:sp>
      <p:pic>
        <p:nvPicPr>
          <p:cNvPr id="9" name="Google Shape;160;p19">
            <a:extLst>
              <a:ext uri="{FF2B5EF4-FFF2-40B4-BE49-F238E27FC236}">
                <a16:creationId xmlns:a16="http://schemas.microsoft.com/office/drawing/2014/main" id="{614927EE-A4F8-36E0-8A9C-4E324EAEDA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2073" y="1406329"/>
            <a:ext cx="2254854" cy="2828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4188D53D-EF17-7F51-08E1-62A2C700F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6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5131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3000-11C2-4E67-0D1C-9220A6E14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FC87E2F-4102-7DE1-D3F1-2E69BC9C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4604084" cy="657377"/>
          </a:xfrm>
        </p:spPr>
        <p:txBody>
          <a:bodyPr/>
          <a:lstStyle/>
          <a:p>
            <a:r>
              <a:rPr lang="es-CO" dirty="0"/>
              <a:t>Simple </a:t>
            </a:r>
            <a:r>
              <a:rPr lang="es-CO" dirty="0" err="1"/>
              <a:t>Contagions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D507A04-2802-31DA-2C45-41EC854FD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25</a:t>
            </a:fld>
            <a:endParaRPr lang="es-CO"/>
          </a:p>
        </p:txBody>
      </p:sp>
      <p:pic>
        <p:nvPicPr>
          <p:cNvPr id="7" name="Google Shape;166;p20">
            <a:extLst>
              <a:ext uri="{FF2B5EF4-FFF2-40B4-BE49-F238E27FC236}">
                <a16:creationId xmlns:a16="http://schemas.microsoft.com/office/drawing/2014/main" id="{2CA1AFB9-977A-A089-5042-9B80FFAF0F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06653" y="2745794"/>
            <a:ext cx="3992650" cy="136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20">
            <a:extLst>
              <a:ext uri="{FF2B5EF4-FFF2-40B4-BE49-F238E27FC236}">
                <a16:creationId xmlns:a16="http://schemas.microsoft.com/office/drawing/2014/main" id="{E7A2DE10-DDD6-347F-873E-96CEC09114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480" y="1756239"/>
            <a:ext cx="5413035" cy="186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8;p20">
            <a:extLst>
              <a:ext uri="{FF2B5EF4-FFF2-40B4-BE49-F238E27FC236}">
                <a16:creationId xmlns:a16="http://schemas.microsoft.com/office/drawing/2014/main" id="{D1C804B3-FB70-FAF3-C09E-516B6B4ABD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0480" y="3616776"/>
            <a:ext cx="5413035" cy="213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D0F2A7F8-BD0D-E332-17DE-BBDDF40558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5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6821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A4F7A-1A2B-DCE7-CCC3-2F19F941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50CEB73-2D73-90F4-90A1-8D5DFAD6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4940968" cy="657377"/>
          </a:xfrm>
        </p:spPr>
        <p:txBody>
          <a:bodyPr/>
          <a:lstStyle/>
          <a:p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E5174C-5B51-65AF-80C2-000551B5C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26</a:t>
            </a:fld>
            <a:endParaRPr lang="es-CO"/>
          </a:p>
        </p:txBody>
      </p:sp>
      <p:pic>
        <p:nvPicPr>
          <p:cNvPr id="3" name="Google Shape;174;p21">
            <a:extLst>
              <a:ext uri="{FF2B5EF4-FFF2-40B4-BE49-F238E27FC236}">
                <a16:creationId xmlns:a16="http://schemas.microsoft.com/office/drawing/2014/main" id="{274242F7-7D99-7FE2-1431-5AD805466F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7312" y="2226113"/>
            <a:ext cx="94773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633C955D-2D18-6C0E-B426-F471A5D40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8281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F2032-17AF-0879-947F-1E642F09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B5940E1-F639-65DB-CF80-DE02D970F2A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27</a:t>
            </a:fld>
            <a:endParaRPr lang="es-CO"/>
          </a:p>
        </p:txBody>
      </p:sp>
      <p:pic>
        <p:nvPicPr>
          <p:cNvPr id="4" name="Google Shape;179;p22">
            <a:extLst>
              <a:ext uri="{FF2B5EF4-FFF2-40B4-BE49-F238E27FC236}">
                <a16:creationId xmlns:a16="http://schemas.microsoft.com/office/drawing/2014/main" id="{9B477734-760B-50CA-E6C7-9C1861CA8B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0543" y="1588084"/>
            <a:ext cx="4001074" cy="43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9CA9F8B4-5102-F652-29FD-15A9D70D67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383" y="2104072"/>
            <a:ext cx="5981700" cy="307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36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4BE2-576E-0442-160E-E7D54C29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1D13E6-94D3-3B58-CF2A-68E57234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48952"/>
            <a:ext cx="6561221" cy="657377"/>
          </a:xfrm>
        </p:spPr>
        <p:txBody>
          <a:bodyPr/>
          <a:lstStyle/>
          <a:p>
            <a:r>
              <a:rPr lang="es-CO" dirty="0" err="1"/>
              <a:t>Not</a:t>
            </a:r>
            <a:r>
              <a:rPr lang="es-CO" dirty="0"/>
              <a:t> </a:t>
            </a:r>
            <a:r>
              <a:rPr lang="es-CO" dirty="0" err="1"/>
              <a:t>Everyone</a:t>
            </a:r>
            <a:r>
              <a:rPr lang="es-CO" dirty="0"/>
              <a:t> </a:t>
            </a:r>
            <a:r>
              <a:rPr lang="es-CO" dirty="0" err="1"/>
              <a:t>Contagious</a:t>
            </a:r>
            <a:r>
              <a:rPr lang="es-CO" dirty="0"/>
              <a:t>!!!!!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018684-393F-3928-810D-40A726C3B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28</a:t>
            </a:fld>
            <a:endParaRPr lang="es-CO"/>
          </a:p>
        </p:txBody>
      </p:sp>
      <p:pic>
        <p:nvPicPr>
          <p:cNvPr id="4" name="Google Shape;186;p23">
            <a:extLst>
              <a:ext uri="{FF2B5EF4-FFF2-40B4-BE49-F238E27FC236}">
                <a16:creationId xmlns:a16="http://schemas.microsoft.com/office/drawing/2014/main" id="{855F2F71-2C5F-CD86-1347-FB21FF9028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10926" y="1194644"/>
            <a:ext cx="4034289" cy="45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7;p23">
            <a:extLst>
              <a:ext uri="{FF2B5EF4-FFF2-40B4-BE49-F238E27FC236}">
                <a16:creationId xmlns:a16="http://schemas.microsoft.com/office/drawing/2014/main" id="{3A866703-ECF8-540E-2CBA-5BE427D5DA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785" y="2221351"/>
            <a:ext cx="59436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6A2CB9D8-2B5F-E926-E58A-CB4870900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4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177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73AC1-3A0D-5134-A79A-6E154BE7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93421CA-4A82-89AB-1F18-BDAA5544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48952"/>
            <a:ext cx="6561221" cy="657377"/>
          </a:xfrm>
        </p:spPr>
        <p:txBody>
          <a:bodyPr/>
          <a:lstStyle/>
          <a:p>
            <a:r>
              <a:rPr lang="es-CO" dirty="0"/>
              <a:t>Simple vs.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613BBF-55A3-A422-BBBC-38D512394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29</a:t>
            </a:fld>
            <a:endParaRPr lang="es-CO"/>
          </a:p>
        </p:txBody>
      </p:sp>
      <p:pic>
        <p:nvPicPr>
          <p:cNvPr id="3" name="Google Shape;193;p24">
            <a:extLst>
              <a:ext uri="{FF2B5EF4-FFF2-40B4-BE49-F238E27FC236}">
                <a16:creationId xmlns:a16="http://schemas.microsoft.com/office/drawing/2014/main" id="{BB1563AC-A02D-4674-FA81-685CA9710C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9803" y="2148348"/>
            <a:ext cx="9152393" cy="3060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C88518F5-1B8F-8132-25C0-EFA8F78D8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024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C17EBA39-AF96-BF64-410A-0FC725ED7AD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57DDBDD-D497-713A-F4F5-5192A0027FCB}"/>
              </a:ext>
            </a:extLst>
          </p:cNvPr>
          <p:cNvSpPr/>
          <p:nvPr/>
        </p:nvSpPr>
        <p:spPr>
          <a:xfrm>
            <a:off x="5256922" y="864607"/>
            <a:ext cx="1755081" cy="51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Schedule</a:t>
            </a:r>
            <a:endParaRPr lang="es-CO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DD6EE81-BAD7-B905-9047-58D740712AA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492329" y="2055606"/>
            <a:ext cx="0" cy="3214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E81359-C614-C4EF-C70B-F0DC3BD0E9A9}"/>
              </a:ext>
            </a:extLst>
          </p:cNvPr>
          <p:cNvCxnSpPr>
            <a:cxnSpLocks/>
          </p:cNvCxnSpPr>
          <p:nvPr/>
        </p:nvCxnSpPr>
        <p:spPr>
          <a:xfrm>
            <a:off x="8724599" y="1889729"/>
            <a:ext cx="0" cy="2504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EC3BA86-D102-D7BC-811B-C63978B57F06}"/>
              </a:ext>
            </a:extLst>
          </p:cNvPr>
          <p:cNvCxnSpPr>
            <a:cxnSpLocks/>
          </p:cNvCxnSpPr>
          <p:nvPr/>
        </p:nvCxnSpPr>
        <p:spPr>
          <a:xfrm>
            <a:off x="6956869" y="1998628"/>
            <a:ext cx="0" cy="22742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E2FAC61-3849-2F56-5B62-307070A0902F}"/>
              </a:ext>
            </a:extLst>
          </p:cNvPr>
          <p:cNvCxnSpPr>
            <a:cxnSpLocks/>
          </p:cNvCxnSpPr>
          <p:nvPr/>
        </p:nvCxnSpPr>
        <p:spPr>
          <a:xfrm>
            <a:off x="5189139" y="2215373"/>
            <a:ext cx="0" cy="30548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EC03B78-CF5D-8578-9A5C-57E1E0612CB9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1653679" y="1889729"/>
            <a:ext cx="8672773" cy="0"/>
          </a:xfrm>
          <a:prstGeom prst="line">
            <a:avLst/>
          </a:prstGeom>
          <a:noFill/>
          <a:ln w="28575" cap="flat" cmpd="sng" algn="ctr">
            <a:solidFill>
              <a:srgbClr val="F7AC3B"/>
            </a:solidFill>
            <a:prstDash val="solid"/>
          </a:ln>
          <a:effectLst/>
        </p:spPr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BB9C380E-ACB3-C4A8-2A39-DD3CEA466621}"/>
              </a:ext>
            </a:extLst>
          </p:cNvPr>
          <p:cNvSpPr/>
          <p:nvPr/>
        </p:nvSpPr>
        <p:spPr>
          <a:xfrm rot="5400000">
            <a:off x="10326452" y="1723852"/>
            <a:ext cx="331754" cy="331754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16A9EF-5944-3DA4-E7D9-D0B9C4F94B57}"/>
              </a:ext>
            </a:extLst>
          </p:cNvPr>
          <p:cNvCxnSpPr>
            <a:cxnSpLocks/>
          </p:cNvCxnSpPr>
          <p:nvPr/>
        </p:nvCxnSpPr>
        <p:spPr>
          <a:xfrm>
            <a:off x="3421409" y="1889729"/>
            <a:ext cx="0" cy="2874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4A9A74D-88B5-DFF1-0168-E2AB91BFF639}"/>
              </a:ext>
            </a:extLst>
          </p:cNvPr>
          <p:cNvCxnSpPr>
            <a:cxnSpLocks/>
          </p:cNvCxnSpPr>
          <p:nvPr/>
        </p:nvCxnSpPr>
        <p:spPr>
          <a:xfrm>
            <a:off x="1653679" y="1998628"/>
            <a:ext cx="0" cy="3271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071E3B-DE63-6FB7-1B09-A164BBC3F869}"/>
              </a:ext>
            </a:extLst>
          </p:cNvPr>
          <p:cNvSpPr/>
          <p:nvPr/>
        </p:nvSpPr>
        <p:spPr>
          <a:xfrm>
            <a:off x="83205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1</a:t>
            </a:r>
          </a:p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Analysis</a:t>
            </a:r>
            <a:endParaRPr lang="es-CO" sz="14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8F5F4C7-F098-6509-7A5C-5AC4C28D82F8}"/>
              </a:ext>
            </a:extLst>
          </p:cNvPr>
          <p:cNvSpPr/>
          <p:nvPr/>
        </p:nvSpPr>
        <p:spPr>
          <a:xfrm>
            <a:off x="259978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2</a:t>
            </a:r>
          </a:p>
          <a:p>
            <a:pPr algn="ctr"/>
            <a:r>
              <a:rPr lang="es-CO" sz="1400" dirty="0" err="1"/>
              <a:t>Centrality</a:t>
            </a:r>
            <a:r>
              <a:rPr lang="es-CO" sz="1400" dirty="0"/>
              <a:t> </a:t>
            </a:r>
          </a:p>
          <a:p>
            <a:pPr algn="ctr"/>
            <a:r>
              <a:rPr lang="es-CO" sz="1400" dirty="0" err="1"/>
              <a:t>Measures</a:t>
            </a:r>
            <a:endParaRPr lang="es-CO" sz="14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834D8F-3EAE-DDF0-6E87-0D0DF3CE165B}"/>
              </a:ext>
            </a:extLst>
          </p:cNvPr>
          <p:cNvSpPr/>
          <p:nvPr/>
        </p:nvSpPr>
        <p:spPr>
          <a:xfrm>
            <a:off x="436751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3</a:t>
            </a:r>
          </a:p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Models</a:t>
            </a:r>
            <a:endParaRPr lang="es-CO" sz="14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4C88552-5AE3-0CDA-0D5D-EA1A66A0DEA6}"/>
              </a:ext>
            </a:extLst>
          </p:cNvPr>
          <p:cNvSpPr/>
          <p:nvPr/>
        </p:nvSpPr>
        <p:spPr>
          <a:xfrm>
            <a:off x="6135241" y="2549255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4</a:t>
            </a:r>
          </a:p>
          <a:p>
            <a:pPr algn="ctr"/>
            <a:r>
              <a:rPr lang="es-CO" sz="1400" dirty="0" err="1"/>
              <a:t>Community</a:t>
            </a:r>
            <a:r>
              <a:rPr lang="es-CO" sz="1400" dirty="0"/>
              <a:t> </a:t>
            </a:r>
            <a:r>
              <a:rPr lang="es-CO" sz="1400" dirty="0" err="1"/>
              <a:t>Detection</a:t>
            </a:r>
            <a:endParaRPr lang="es-CO" sz="1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A6CF19B-6731-79DD-40C9-010E9F95FC56}"/>
              </a:ext>
            </a:extLst>
          </p:cNvPr>
          <p:cNvSpPr/>
          <p:nvPr/>
        </p:nvSpPr>
        <p:spPr>
          <a:xfrm>
            <a:off x="7902971" y="2549254"/>
            <a:ext cx="1644812" cy="884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5</a:t>
            </a:r>
          </a:p>
          <a:p>
            <a:pPr algn="ctr"/>
            <a:r>
              <a:rPr lang="es-CO" sz="1400" dirty="0"/>
              <a:t>Error and </a:t>
            </a:r>
            <a:r>
              <a:rPr lang="es-CO" sz="1400" dirty="0" err="1"/>
              <a:t>Attack</a:t>
            </a:r>
            <a:r>
              <a:rPr lang="es-CO" sz="1400" dirty="0"/>
              <a:t> </a:t>
            </a:r>
            <a:r>
              <a:rPr lang="es-CO" sz="1400" dirty="0" err="1"/>
              <a:t>Tolerance</a:t>
            </a:r>
            <a:endParaRPr lang="es-CO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CE2F81-A716-9A67-B6D8-A74E7AA80F55}"/>
              </a:ext>
            </a:extLst>
          </p:cNvPr>
          <p:cNvSpPr/>
          <p:nvPr/>
        </p:nvSpPr>
        <p:spPr>
          <a:xfrm>
            <a:off x="967070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6</a:t>
            </a:r>
          </a:p>
          <a:p>
            <a:pPr algn="ctr"/>
            <a:r>
              <a:rPr lang="es-CO" sz="1400" dirty="0" err="1"/>
              <a:t>Graph</a:t>
            </a:r>
            <a:r>
              <a:rPr lang="es-CO" sz="1400" dirty="0"/>
              <a:t> Machine </a:t>
            </a:r>
            <a:r>
              <a:rPr lang="es-CO" sz="1400" dirty="0" err="1"/>
              <a:t>Learning</a:t>
            </a:r>
            <a:endParaRPr lang="es-CO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CC82900-3A0E-D032-2850-C415B8711076}"/>
              </a:ext>
            </a:extLst>
          </p:cNvPr>
          <p:cNvSpPr/>
          <p:nvPr/>
        </p:nvSpPr>
        <p:spPr>
          <a:xfrm>
            <a:off x="831273" y="3568428"/>
            <a:ext cx="1644812" cy="88448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</a:t>
            </a:r>
          </a:p>
          <a:p>
            <a:pPr algn="ctr"/>
            <a:r>
              <a:rPr lang="es-CO" sz="1400" dirty="0"/>
              <a:t>Data </a:t>
            </a:r>
            <a:r>
              <a:rPr lang="es-CO" sz="1400" dirty="0" err="1"/>
              <a:t>Science</a:t>
            </a:r>
            <a:endParaRPr lang="es-CO" sz="14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461B625-64F6-2BD2-EFDD-B7FE5EB74FDC}"/>
              </a:ext>
            </a:extLst>
          </p:cNvPr>
          <p:cNvSpPr/>
          <p:nvPr/>
        </p:nvSpPr>
        <p:spPr>
          <a:xfrm>
            <a:off x="259900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Basic Concepts of Graph Theory</a:t>
            </a:r>
            <a:endParaRPr lang="es-CO" sz="1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6761177-1CE5-6755-D48E-D02D7DD49ADE}"/>
              </a:ext>
            </a:extLst>
          </p:cNvPr>
          <p:cNvSpPr/>
          <p:nvPr/>
        </p:nvSpPr>
        <p:spPr>
          <a:xfrm>
            <a:off x="436673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Hubs</a:t>
            </a:r>
            <a:endParaRPr lang="es-CO" sz="14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B05C54B-D5DC-8234-21E3-CF10957FFE6A}"/>
              </a:ext>
            </a:extLst>
          </p:cNvPr>
          <p:cNvSpPr/>
          <p:nvPr/>
        </p:nvSpPr>
        <p:spPr>
          <a:xfrm>
            <a:off x="6134463" y="3568430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Communities</a:t>
            </a:r>
            <a:endParaRPr lang="es-CO" sz="1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A93EDC5-7F58-81DA-9BF6-3A3D55976EF9}"/>
              </a:ext>
            </a:extLst>
          </p:cNvPr>
          <p:cNvSpPr/>
          <p:nvPr/>
        </p:nvSpPr>
        <p:spPr>
          <a:xfrm>
            <a:off x="7902193" y="3568429"/>
            <a:ext cx="1644812" cy="88448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Vulnerability</a:t>
            </a:r>
            <a:r>
              <a:rPr lang="es-CO" sz="1400" dirty="0"/>
              <a:t> in </a:t>
            </a:r>
            <a:r>
              <a:rPr lang="es-CO" sz="1400" dirty="0" err="1"/>
              <a:t>networks</a:t>
            </a:r>
            <a:endParaRPr lang="es-CO" sz="14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FECF09-EC94-866A-9F63-84E362036D0C}"/>
              </a:ext>
            </a:extLst>
          </p:cNvPr>
          <p:cNvSpPr/>
          <p:nvPr/>
        </p:nvSpPr>
        <p:spPr>
          <a:xfrm>
            <a:off x="9669923" y="3568428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 with Graphs</a:t>
            </a:r>
            <a:endParaRPr lang="es-CO" sz="1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8C6DC4-5204-41A4-65DF-F5DC7AC3D990}"/>
              </a:ext>
            </a:extLst>
          </p:cNvPr>
          <p:cNvSpPr/>
          <p:nvPr/>
        </p:nvSpPr>
        <p:spPr>
          <a:xfrm>
            <a:off x="831273" y="4587603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Science</a:t>
            </a:r>
            <a:endParaRPr lang="es-CO" sz="14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A3C3CA8-0973-18E5-E827-2192922C5C7D}"/>
              </a:ext>
            </a:extLst>
          </p:cNvPr>
          <p:cNvSpPr/>
          <p:nvPr/>
        </p:nvSpPr>
        <p:spPr>
          <a:xfrm>
            <a:off x="9664318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Deep Learning with Graphs</a:t>
            </a:r>
            <a:endParaRPr lang="es-CO" sz="14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F91D1BC-DB92-8801-D00A-AF516A9B083B}"/>
              </a:ext>
            </a:extLst>
          </p:cNvPr>
          <p:cNvSpPr/>
          <p:nvPr/>
        </p:nvSpPr>
        <p:spPr>
          <a:xfrm>
            <a:off x="259900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Small </a:t>
            </a:r>
            <a:r>
              <a:rPr lang="es-CO" sz="1400" dirty="0" err="1"/>
              <a:t>Worlds</a:t>
            </a:r>
            <a:endParaRPr lang="es-CO" sz="14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AD33F9B-984D-7EA8-B10C-BCC87AA14192}"/>
              </a:ext>
            </a:extLst>
          </p:cNvPr>
          <p:cNvSpPr/>
          <p:nvPr/>
        </p:nvSpPr>
        <p:spPr>
          <a:xfrm>
            <a:off x="3950395" y="1515215"/>
            <a:ext cx="4244613" cy="80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Network Science for Data Analytics</a:t>
            </a:r>
            <a:endParaRPr lang="es-CO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B125F32-571D-E65C-F43B-103C98C1AA88}"/>
              </a:ext>
            </a:extLst>
          </p:cNvPr>
          <p:cNvSpPr/>
          <p:nvPr/>
        </p:nvSpPr>
        <p:spPr>
          <a:xfrm rot="5400000">
            <a:off x="1487197" y="1693828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166E728-DEAF-C0FB-FC9F-BBC4DDAD7C4E}"/>
              </a:ext>
            </a:extLst>
          </p:cNvPr>
          <p:cNvSpPr/>
          <p:nvPr/>
        </p:nvSpPr>
        <p:spPr>
          <a:xfrm>
            <a:off x="434525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Network </a:t>
            </a:r>
            <a:r>
              <a:rPr lang="es-CO" sz="1400" dirty="0" err="1"/>
              <a:t>Models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5591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173-BE99-3CC9-2B47-A3FEC9C2E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04418BB-F934-52C7-ED4A-A7BAA2A8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3866148" cy="657377"/>
          </a:xfrm>
        </p:spPr>
        <p:txBody>
          <a:bodyPr/>
          <a:lstStyle/>
          <a:p>
            <a:r>
              <a:rPr lang="es-CO" dirty="0" err="1"/>
              <a:t>Crowd</a:t>
            </a:r>
            <a:r>
              <a:rPr lang="es-CO" dirty="0"/>
              <a:t> </a:t>
            </a:r>
            <a:r>
              <a:rPr lang="es-CO" dirty="0" err="1"/>
              <a:t>Wisdom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6280829-B4D4-2058-7392-AA18D4938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30</a:t>
            </a:fld>
            <a:endParaRPr lang="es-CO"/>
          </a:p>
        </p:txBody>
      </p:sp>
      <p:pic>
        <p:nvPicPr>
          <p:cNvPr id="6" name="Google Shape;199;p25">
            <a:extLst>
              <a:ext uri="{FF2B5EF4-FFF2-40B4-BE49-F238E27FC236}">
                <a16:creationId xmlns:a16="http://schemas.microsoft.com/office/drawing/2014/main" id="{C4D203AD-0239-446A-D3FA-6CB1B246EE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5290" y="1707749"/>
            <a:ext cx="4911384" cy="368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0;p25">
            <a:extLst>
              <a:ext uri="{FF2B5EF4-FFF2-40B4-BE49-F238E27FC236}">
                <a16:creationId xmlns:a16="http://schemas.microsoft.com/office/drawing/2014/main" id="{8E71C324-B97C-9205-228F-3657BE3D29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987" y="1707792"/>
            <a:ext cx="4139927" cy="394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E723DC9D-5D0D-3C2C-C8E6-98DD1D35F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4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39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4197F-C921-24A9-3743-7E95ADBD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5A74FD-D660-E2B8-E621-DF04132A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3561347" cy="657377"/>
          </a:xfrm>
        </p:spPr>
        <p:txBody>
          <a:bodyPr/>
          <a:lstStyle/>
          <a:p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Solution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0023FF-4459-A4B2-9E3D-66CBC88E7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31</a:t>
            </a:fld>
            <a:endParaRPr lang="es-CO"/>
          </a:p>
        </p:txBody>
      </p:sp>
      <p:pic>
        <p:nvPicPr>
          <p:cNvPr id="3" name="Google Shape;206;p26">
            <a:extLst>
              <a:ext uri="{FF2B5EF4-FFF2-40B4-BE49-F238E27FC236}">
                <a16:creationId xmlns:a16="http://schemas.microsoft.com/office/drawing/2014/main" id="{C9D331EE-EE8E-1017-4E3C-AD503BEF02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5945" y="1475660"/>
            <a:ext cx="4463171" cy="427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7;p26">
            <a:extLst>
              <a:ext uri="{FF2B5EF4-FFF2-40B4-BE49-F238E27FC236}">
                <a16:creationId xmlns:a16="http://schemas.microsoft.com/office/drawing/2014/main" id="{367B2E3C-EC47-AA2D-6D60-D5293F9F10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550960"/>
            <a:ext cx="4604503" cy="41966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15673889-876B-9F41-1FAE-361ADA99B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4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8269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B17F-2422-A8AE-2254-3C6D26889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D17BBCF-031D-AF8E-0E20-2146123A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9657347" cy="657377"/>
          </a:xfrm>
        </p:spPr>
        <p:txBody>
          <a:bodyPr/>
          <a:lstStyle/>
          <a:p>
            <a:r>
              <a:rPr lang="es-CO" dirty="0" err="1"/>
              <a:t>Power</a:t>
            </a:r>
            <a:r>
              <a:rPr lang="es-CO" dirty="0"/>
              <a:t> and </a:t>
            </a:r>
            <a:r>
              <a:rPr lang="es-CO" dirty="0" err="1"/>
              <a:t>Weirdness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Complex</a:t>
            </a:r>
            <a:r>
              <a:rPr lang="es-CO" dirty="0"/>
              <a:t> </a:t>
            </a:r>
            <a:r>
              <a:rPr lang="es-CO" dirty="0" err="1"/>
              <a:t>Contagions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8EF7F4-ECFC-E7E1-98DE-47C0232F5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32</a:t>
            </a:fld>
            <a:endParaRPr lang="es-CO"/>
          </a:p>
        </p:txBody>
      </p:sp>
      <p:pic>
        <p:nvPicPr>
          <p:cNvPr id="6" name="Google Shape;213;p27">
            <a:extLst>
              <a:ext uri="{FF2B5EF4-FFF2-40B4-BE49-F238E27FC236}">
                <a16:creationId xmlns:a16="http://schemas.microsoft.com/office/drawing/2014/main" id="{CB917409-E524-6416-6BFF-1D78F6914B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7366" y="2235514"/>
            <a:ext cx="8777265" cy="348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4;p27">
            <a:extLst>
              <a:ext uri="{FF2B5EF4-FFF2-40B4-BE49-F238E27FC236}">
                <a16:creationId xmlns:a16="http://schemas.microsoft.com/office/drawing/2014/main" id="{A34F8A6A-2CD2-428E-F4B0-0F8E9B4EA1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562"/>
          <a:stretch/>
        </p:blipFill>
        <p:spPr>
          <a:xfrm>
            <a:off x="3386135" y="1636265"/>
            <a:ext cx="5419725" cy="4830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B47C178C-2E48-F1F4-71B7-E331B40A6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4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524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5075-2CAA-E8BD-9F65-DA59E8E8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0D99A5B-4E1C-D97D-8706-B2C78BE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3545305" cy="657377"/>
          </a:xfrm>
        </p:spPr>
        <p:txBody>
          <a:bodyPr/>
          <a:lstStyle/>
          <a:p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Solution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023534-3824-9F8E-C5AF-E7C2743E1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33</a:t>
            </a:fld>
            <a:endParaRPr lang="es-CO"/>
          </a:p>
        </p:txBody>
      </p:sp>
      <p:pic>
        <p:nvPicPr>
          <p:cNvPr id="3" name="Google Shape;220;p28">
            <a:extLst>
              <a:ext uri="{FF2B5EF4-FFF2-40B4-BE49-F238E27FC236}">
                <a16:creationId xmlns:a16="http://schemas.microsoft.com/office/drawing/2014/main" id="{D7EA4145-502F-9770-1E21-816374B4A6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544" y="1761615"/>
            <a:ext cx="5470882" cy="236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1;p28">
            <a:extLst>
              <a:ext uri="{FF2B5EF4-FFF2-40B4-BE49-F238E27FC236}">
                <a16:creationId xmlns:a16="http://schemas.microsoft.com/office/drawing/2014/main" id="{5441BE27-3BC5-7CAD-4835-590B1B0898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661110"/>
            <a:ext cx="5292525" cy="25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DCAEB00D-84A1-21EF-12CB-164920AD3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4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270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4B00-5EF9-B609-41DB-2D902A44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D1E2CF1-D21F-142C-8FDA-EB14C1CE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7988968" cy="657377"/>
          </a:xfrm>
        </p:spPr>
        <p:txBody>
          <a:bodyPr/>
          <a:lstStyle/>
          <a:p>
            <a:r>
              <a:rPr lang="es-CO" dirty="0" err="1"/>
              <a:t>Always</a:t>
            </a:r>
            <a:r>
              <a:rPr lang="es-CO" dirty="0"/>
              <a:t> </a:t>
            </a:r>
            <a:r>
              <a:rPr lang="es-CO" dirty="0" err="1"/>
              <a:t>Adding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Spread </a:t>
            </a:r>
            <a:r>
              <a:rPr lang="es-CO" dirty="0" err="1"/>
              <a:t>Contagion</a:t>
            </a:r>
            <a:r>
              <a:rPr lang="es-CO" dirty="0"/>
              <a:t>?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5588F3-E4B9-8D91-D8B1-6BDCA0E24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34</a:t>
            </a:fld>
            <a:endParaRPr lang="es-CO"/>
          </a:p>
        </p:txBody>
      </p:sp>
      <p:pic>
        <p:nvPicPr>
          <p:cNvPr id="8" name="Google Shape;227;p29">
            <a:extLst>
              <a:ext uri="{FF2B5EF4-FFF2-40B4-BE49-F238E27FC236}">
                <a16:creationId xmlns:a16="http://schemas.microsoft.com/office/drawing/2014/main" id="{991EBB16-5BDA-E52A-29B9-91997EF51D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862" y="2471737"/>
            <a:ext cx="105822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BE0611A2-6BDF-0245-3D2A-75D4AFDC3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6436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18FA5-1AAD-CD34-1C29-B76C14F1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9A91C4-9D89-A58B-282F-5410341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5293895" cy="657377"/>
          </a:xfrm>
        </p:spPr>
        <p:txBody>
          <a:bodyPr/>
          <a:lstStyle/>
          <a:p>
            <a:r>
              <a:rPr lang="es-CO" dirty="0" err="1"/>
              <a:t>Preventing</a:t>
            </a:r>
            <a:r>
              <a:rPr lang="es-CO" dirty="0"/>
              <a:t> a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F473D20-B58F-A3C4-EF68-D8C94AA7B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35</a:t>
            </a:fld>
            <a:endParaRPr lang="es-CO"/>
          </a:p>
        </p:txBody>
      </p:sp>
      <p:pic>
        <p:nvPicPr>
          <p:cNvPr id="4" name="Google Shape;234;p30">
            <a:extLst>
              <a:ext uri="{FF2B5EF4-FFF2-40B4-BE49-F238E27FC236}">
                <a16:creationId xmlns:a16="http://schemas.microsoft.com/office/drawing/2014/main" id="{7ACD05D3-7354-3816-EB0B-5558CC44CD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8403" y="1633279"/>
            <a:ext cx="7655193" cy="41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2E4EFFFF-2353-4B41-CF40-AA757CF1CF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446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6C2F-9362-C64A-6F7C-1A679F0D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967C3DA-9229-11E9-E7B5-75FA48EC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4475747" cy="657377"/>
          </a:xfrm>
        </p:spPr>
        <p:txBody>
          <a:bodyPr/>
          <a:lstStyle/>
          <a:p>
            <a:r>
              <a:rPr lang="es-CO" dirty="0"/>
              <a:t>More </a:t>
            </a:r>
            <a:r>
              <a:rPr lang="es-CO" dirty="0" err="1"/>
              <a:t>Connections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F725F-C575-0AAA-A0BB-82C5AC173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36</a:t>
            </a:fld>
            <a:endParaRPr lang="es-CO"/>
          </a:p>
        </p:txBody>
      </p:sp>
      <p:pic>
        <p:nvPicPr>
          <p:cNvPr id="3" name="Google Shape;240;p31">
            <a:extLst>
              <a:ext uri="{FF2B5EF4-FFF2-40B4-BE49-F238E27FC236}">
                <a16:creationId xmlns:a16="http://schemas.microsoft.com/office/drawing/2014/main" id="{A3F28AB1-6C41-348B-2436-ECD202E8A6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5913" y="1603015"/>
            <a:ext cx="7220174" cy="41513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215C739C-CB37-183E-87AF-70775AEE7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96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3348A-375B-D1A9-5251-AE1BBABC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98C42B9-3116-D5B2-338F-4F61DD1A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48952"/>
            <a:ext cx="3288632" cy="657377"/>
          </a:xfrm>
        </p:spPr>
        <p:txBody>
          <a:bodyPr/>
          <a:lstStyle/>
          <a:p>
            <a:r>
              <a:rPr lang="es-MX" dirty="0"/>
              <a:t>G</a:t>
            </a:r>
            <a:r>
              <a:rPr lang="es-CO" dirty="0" err="1"/>
              <a:t>roup-Think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CD1CEF-2476-98BF-33C1-2A3F7CF0E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37</a:t>
            </a:fld>
            <a:endParaRPr lang="es-CO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5327C65-D3E9-5C68-522F-97669D70C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3447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D449-58C9-CBA1-6232-18B3D65FA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9B28E83-6839-B3A7-9B57-6BEF444C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48952"/>
            <a:ext cx="2582778" cy="657377"/>
          </a:xfrm>
        </p:spPr>
        <p:txBody>
          <a:bodyPr/>
          <a:lstStyle/>
          <a:p>
            <a:r>
              <a:rPr lang="es-CO" dirty="0" err="1"/>
              <a:t>Bonding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1FAE0A-AB33-5F14-C65F-DC1C76CAC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38</a:t>
            </a:fld>
            <a:endParaRPr lang="es-CO"/>
          </a:p>
        </p:txBody>
      </p:sp>
      <p:pic>
        <p:nvPicPr>
          <p:cNvPr id="3" name="Google Shape;252;p33">
            <a:extLst>
              <a:ext uri="{FF2B5EF4-FFF2-40B4-BE49-F238E27FC236}">
                <a16:creationId xmlns:a16="http://schemas.microsoft.com/office/drawing/2014/main" id="{C5346621-0CDF-2627-D847-7B979BACC8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0663" y="1406329"/>
            <a:ext cx="6930673" cy="418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56C4351A-3728-1461-20BE-3DCAB2005C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9917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1836-F35A-F8DF-307F-178EE4D6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3C3F632-942F-F57A-83E6-DAC04881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48952"/>
            <a:ext cx="2582778" cy="657377"/>
          </a:xfrm>
        </p:spPr>
        <p:txBody>
          <a:bodyPr/>
          <a:lstStyle/>
          <a:p>
            <a:r>
              <a:rPr lang="es-CO" dirty="0" err="1"/>
              <a:t>Bridging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DA2F73-4851-F46C-000F-804FDC8F5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39</a:t>
            </a:fld>
            <a:endParaRPr lang="es-CO"/>
          </a:p>
        </p:txBody>
      </p:sp>
      <p:pic>
        <p:nvPicPr>
          <p:cNvPr id="6" name="Google Shape;264;p35">
            <a:extLst>
              <a:ext uri="{FF2B5EF4-FFF2-40B4-BE49-F238E27FC236}">
                <a16:creationId xmlns:a16="http://schemas.microsoft.com/office/drawing/2014/main" id="{E5586032-AC6E-24DD-6A69-270CCD3F6F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34749" y="1573305"/>
            <a:ext cx="7722501" cy="40880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25DFCB18-6BE5-7C2A-5164-1084A39F3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84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8DC23-D60F-2C1B-07DC-F80BD067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loj redondo de manecillas&#10;&#10;El contenido generado por IA puede ser incorrecto.">
            <a:extLst>
              <a:ext uri="{FF2B5EF4-FFF2-40B4-BE49-F238E27FC236}">
                <a16:creationId xmlns:a16="http://schemas.microsoft.com/office/drawing/2014/main" id="{6AFC3E55-D825-5F9E-D272-15175C4D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b="8371"/>
          <a:stretch/>
        </p:blipFill>
        <p:spPr>
          <a:xfrm>
            <a:off x="1" y="2527081"/>
            <a:ext cx="2643582" cy="4330919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C5CEAAA1-7A31-10F7-C3ED-18635984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3140079"/>
            <a:ext cx="6996702" cy="553998"/>
          </a:xfrm>
        </p:spPr>
        <p:txBody>
          <a:bodyPr/>
          <a:lstStyle/>
          <a:p>
            <a:pPr algn="ctr"/>
            <a:r>
              <a:rPr lang="en-US" sz="3600" noProof="0" dirty="0"/>
              <a:t>Error and Attack Tolerance</a:t>
            </a:r>
            <a:br>
              <a:rPr lang="en-US" sz="3600" noProof="0" dirty="0"/>
            </a:br>
            <a:endParaRPr lang="en-US" sz="3600" noProof="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BD3752F-1E67-D246-859B-D7C0C45FB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786" y="2527082"/>
            <a:ext cx="6975628" cy="472594"/>
          </a:xfrm>
        </p:spPr>
        <p:txBody>
          <a:bodyPr/>
          <a:lstStyle/>
          <a:p>
            <a:r>
              <a:rPr lang="en-US" sz="2800" i="1" noProof="0" dirty="0">
                <a:latin typeface="+mn-lt"/>
              </a:rPr>
              <a:t>Unit 5</a:t>
            </a:r>
          </a:p>
          <a:p>
            <a:endParaRPr lang="en-US" sz="2800" i="1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702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3F32-9E16-81FD-7F4E-CEB9D070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D703677-91AE-3952-487E-A8D04377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48952"/>
            <a:ext cx="2582778" cy="657377"/>
          </a:xfrm>
        </p:spPr>
        <p:txBody>
          <a:bodyPr/>
          <a:lstStyle/>
          <a:p>
            <a:r>
              <a:rPr lang="es-CO" dirty="0" err="1"/>
              <a:t>Bridging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02E357-82BC-004A-75FC-CB3CA107DA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40</a:t>
            </a:fld>
            <a:endParaRPr lang="es-CO"/>
          </a:p>
        </p:txBody>
      </p:sp>
      <p:pic>
        <p:nvPicPr>
          <p:cNvPr id="3" name="Google Shape;270;p36">
            <a:extLst>
              <a:ext uri="{FF2B5EF4-FFF2-40B4-BE49-F238E27FC236}">
                <a16:creationId xmlns:a16="http://schemas.microsoft.com/office/drawing/2014/main" id="{41328650-7DB1-646E-03FD-5F229890E9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9847" y="1629535"/>
            <a:ext cx="7492305" cy="39871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E2081EEE-E85D-1D54-86B1-4E0A7E7E10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2400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83C2-A755-3E61-D53E-F74C54D0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EBA33FA-B3BE-FBFE-125C-16309CAC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7283115" cy="657377"/>
          </a:xfrm>
        </p:spPr>
        <p:txBody>
          <a:bodyPr/>
          <a:lstStyle/>
          <a:p>
            <a:r>
              <a:rPr lang="es-CO" dirty="0"/>
              <a:t>Final </a:t>
            </a:r>
            <a:r>
              <a:rPr lang="es-CO" dirty="0" err="1"/>
              <a:t>Puzzle</a:t>
            </a:r>
            <a:r>
              <a:rPr lang="es-CO" dirty="0"/>
              <a:t> </a:t>
            </a:r>
            <a:r>
              <a:rPr lang="es-CO" dirty="0" err="1"/>
              <a:t>Bonding</a:t>
            </a:r>
            <a:r>
              <a:rPr lang="es-CO" dirty="0"/>
              <a:t> and </a:t>
            </a:r>
            <a:r>
              <a:rPr lang="es-CO" dirty="0" err="1"/>
              <a:t>Bridging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F561BA1-F798-5D57-BB50-68B8B8D5B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41</a:t>
            </a:fld>
            <a:endParaRPr lang="es-CO"/>
          </a:p>
        </p:txBody>
      </p:sp>
      <p:pic>
        <p:nvPicPr>
          <p:cNvPr id="4" name="Google Shape;276;p37">
            <a:extLst>
              <a:ext uri="{FF2B5EF4-FFF2-40B4-BE49-F238E27FC236}">
                <a16:creationId xmlns:a16="http://schemas.microsoft.com/office/drawing/2014/main" id="{6534275C-B964-22C2-F62A-B51549FBB7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2751" y="1604709"/>
            <a:ext cx="8595859" cy="41479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BE60216E-1C54-E34A-C749-4A584585DB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4279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3D0FE-5B97-AE15-BCD6-C7595916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DFD10C8-C757-6C97-72B7-694D25F1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7283115" cy="657377"/>
          </a:xfrm>
        </p:spPr>
        <p:txBody>
          <a:bodyPr/>
          <a:lstStyle/>
          <a:p>
            <a:r>
              <a:rPr lang="es-CO" dirty="0"/>
              <a:t>Final </a:t>
            </a:r>
            <a:r>
              <a:rPr lang="es-CO" dirty="0" err="1"/>
              <a:t>Puzzle</a:t>
            </a:r>
            <a:r>
              <a:rPr lang="es-CO" dirty="0"/>
              <a:t> </a:t>
            </a:r>
            <a:r>
              <a:rPr lang="es-CO" dirty="0" err="1"/>
              <a:t>Bonding</a:t>
            </a:r>
            <a:r>
              <a:rPr lang="es-CO" dirty="0"/>
              <a:t> and </a:t>
            </a:r>
            <a:r>
              <a:rPr lang="es-CO" dirty="0" err="1"/>
              <a:t>Bridging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6DC69CA-F62C-F25D-5366-A916901CA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42</a:t>
            </a:fld>
            <a:endParaRPr lang="es-CO"/>
          </a:p>
        </p:txBody>
      </p:sp>
      <p:pic>
        <p:nvPicPr>
          <p:cNvPr id="3" name="Google Shape;282;p38">
            <a:extLst>
              <a:ext uri="{FF2B5EF4-FFF2-40B4-BE49-F238E27FC236}">
                <a16:creationId xmlns:a16="http://schemas.microsoft.com/office/drawing/2014/main" id="{29686D64-17C6-A401-2DAE-A3C08704E4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8143" y="1730989"/>
            <a:ext cx="7835714" cy="389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7BAC0E5D-B0E3-6534-1737-628406187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273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13F07-C4B9-A617-8731-C3D24AA7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B81B8B0-2F65-D96B-A89D-85475163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5293895" cy="657377"/>
          </a:xfrm>
        </p:spPr>
        <p:txBody>
          <a:bodyPr/>
          <a:lstStyle/>
          <a:p>
            <a:r>
              <a:rPr lang="es-CO" dirty="0"/>
              <a:t>Small </a:t>
            </a:r>
            <a:r>
              <a:rPr lang="es-CO" dirty="0" err="1"/>
              <a:t>World</a:t>
            </a:r>
            <a:r>
              <a:rPr lang="es-CO" dirty="0"/>
              <a:t> Networks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E9A4BD-F7E5-512B-1D79-963AA38C24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43</a:t>
            </a:fld>
            <a:endParaRPr lang="es-CO"/>
          </a:p>
        </p:txBody>
      </p:sp>
      <p:pic>
        <p:nvPicPr>
          <p:cNvPr id="7" name="Google Shape;288;p39">
            <a:extLst>
              <a:ext uri="{FF2B5EF4-FFF2-40B4-BE49-F238E27FC236}">
                <a16:creationId xmlns:a16="http://schemas.microsoft.com/office/drawing/2014/main" id="{3A701D7A-A993-0D20-BEE3-5D14857FB8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3110" y="1561253"/>
            <a:ext cx="8145779" cy="42348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123CC7D4-EAD5-C1D5-6425-7DDB51305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8989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3BC8-BCD9-739E-4095-65EB029B7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EA758F-1007-1934-4177-54A8961E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952"/>
            <a:ext cx="3850105" cy="657377"/>
          </a:xfrm>
        </p:spPr>
        <p:txBody>
          <a:bodyPr/>
          <a:lstStyle/>
          <a:p>
            <a:r>
              <a:rPr lang="es-CO" dirty="0" err="1"/>
              <a:t>Wrapping</a:t>
            </a:r>
            <a:r>
              <a:rPr lang="es-CO" dirty="0"/>
              <a:t> </a:t>
            </a:r>
            <a:r>
              <a:rPr lang="es-CO" dirty="0" err="1"/>
              <a:t>it</a:t>
            </a:r>
            <a:r>
              <a:rPr lang="es-CO" dirty="0"/>
              <a:t> Up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DB1441E-48D2-0229-E0D6-68DC0196BF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44</a:t>
            </a:fld>
            <a:endParaRPr lang="es-CO"/>
          </a:p>
        </p:txBody>
      </p:sp>
      <p:pic>
        <p:nvPicPr>
          <p:cNvPr id="3" name="Google Shape;294;p40">
            <a:extLst>
              <a:ext uri="{FF2B5EF4-FFF2-40B4-BE49-F238E27FC236}">
                <a16:creationId xmlns:a16="http://schemas.microsoft.com/office/drawing/2014/main" id="{E6788D08-6C5B-AE8A-21DD-F036EF9B5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7053" y="1600555"/>
            <a:ext cx="7137894" cy="41562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B1DABE16-1B92-5EFB-86B6-959B3C4E5D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95102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>
                <a:hlinkClick r:id="rId3"/>
              </a:rPr>
              <a:t>https://ncase.me/crowds/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390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1F18BBB-6EF1-9279-4230-A9F78905EAA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45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0D89480-8520-85F9-54F6-122A0C38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Goodbye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F421CFC-090B-692B-82A8-DF57058F8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8289" y="2851925"/>
            <a:ext cx="4608586" cy="2476500"/>
          </a:xfrm>
        </p:spPr>
        <p:txBody>
          <a:bodyPr/>
          <a:lstStyle/>
          <a:p>
            <a:r>
              <a:rPr lang="en-US" dirty="0"/>
              <a:t>We hope that the information in this study material has contributed to the understanding of the most important concepts of this topic.</a:t>
            </a:r>
          </a:p>
          <a:p>
            <a:r>
              <a:rPr lang="en-US" dirty="0"/>
              <a:t>We invite you to continue reviewing all the educational materials available on the platform.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3065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BA0870-486D-4B55-9992-16E6AB9DEB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46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F1996A5-DCC1-46A9-9507-8E499C5D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1001024"/>
            <a:ext cx="4056610" cy="657377"/>
          </a:xfrm>
        </p:spPr>
        <p:txBody>
          <a:bodyPr anchor="ctr"/>
          <a:lstStyle/>
          <a:p>
            <a:r>
              <a:rPr lang="en-US" noProof="0" dirty="0"/>
              <a:t>Image copyright</a:t>
            </a:r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C5BA85D-3928-45F5-BDFE-BE472FFEA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4484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5C7A-C68D-4C96-4206-0C64ACE4B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7B45D8-566A-ED20-B5AE-DCBE90FC640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47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6D958CE-B871-7CDA-B095-AEFED573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1001024"/>
            <a:ext cx="4056610" cy="657377"/>
          </a:xfrm>
        </p:spPr>
        <p:txBody>
          <a:bodyPr anchor="ctr"/>
          <a:lstStyle/>
          <a:p>
            <a:r>
              <a:rPr lang="en-US" dirty="0"/>
              <a:t>References</a:t>
            </a:r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7B5F380-C7C1-BA23-4CD7-14E0758548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979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F4EEB100-1763-B777-E0D0-DF7B00B1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70" y="1292272"/>
            <a:ext cx="6996702" cy="553998"/>
          </a:xfrm>
        </p:spPr>
        <p:txBody>
          <a:bodyPr/>
          <a:lstStyle/>
          <a:p>
            <a:r>
              <a:rPr lang="en-US" noProof="0" dirty="0"/>
              <a:t>Credits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2ED31A1-5983-6F9A-36E6-0B96A6147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0470" y="2482541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9609628-4CCA-3DDD-BDCE-0EFF2F988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470" y="2883857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Jorge Alfonso Meléndez Acuña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9733CF89-E13B-0232-1427-525667B61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470" y="3467573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84BDA1EF-FCBA-98BA-09FE-0FACEA195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470" y="3868889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Luis Fernando Niño Vásquez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39B811CB-1D12-C367-D6E6-18053DAF98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239" y="2482541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Instructional Designer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DB27A52D-B158-EF05-C08E-53D1DDB80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83857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noProof="0" dirty="0" err="1"/>
              <a:t>ngela</a:t>
            </a:r>
            <a:r>
              <a:rPr lang="en-US" noProof="0" dirty="0"/>
              <a:t> Maria Arboleda Restrepo 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768F9FC4-82ED-3C7A-BB84-D31CE542836E}"/>
              </a:ext>
            </a:extLst>
          </p:cNvPr>
          <p:cNvSpPr txBox="1">
            <a:spLocks/>
          </p:cNvSpPr>
          <p:nvPr/>
        </p:nvSpPr>
        <p:spPr>
          <a:xfrm>
            <a:off x="6114239" y="3467573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>
                <a:solidFill>
                  <a:schemeClr val="accent3"/>
                </a:solidFill>
              </a:rPr>
              <a:t>Graphic Designer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26E1DC85-76B1-08E1-39A9-246E8B73C9E2}"/>
              </a:ext>
            </a:extLst>
          </p:cNvPr>
          <p:cNvSpPr txBox="1">
            <a:spLocks/>
          </p:cNvSpPr>
          <p:nvPr/>
        </p:nvSpPr>
        <p:spPr>
          <a:xfrm>
            <a:off x="6096000" y="3868889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Tania Valentina Flórez Rincón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BE5AB48A-7786-F8C6-57C2-8701D24050F5}"/>
              </a:ext>
            </a:extLst>
          </p:cNvPr>
          <p:cNvSpPr txBox="1">
            <a:spLocks/>
          </p:cNvSpPr>
          <p:nvPr/>
        </p:nvSpPr>
        <p:spPr>
          <a:xfrm>
            <a:off x="8455177" y="5500048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First version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9ACFEB15-8F9B-0F36-E864-A82B96975006}"/>
              </a:ext>
            </a:extLst>
          </p:cNvPr>
          <p:cNvSpPr txBox="1">
            <a:spLocks/>
          </p:cNvSpPr>
          <p:nvPr/>
        </p:nvSpPr>
        <p:spPr>
          <a:xfrm>
            <a:off x="8455177" y="5749801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399046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Outline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733A7F-CCBA-45BD-970D-771292BF7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2. Simple and Complex Contagion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63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6625389" cy="657377"/>
          </a:xfrm>
        </p:spPr>
        <p:txBody>
          <a:bodyPr/>
          <a:lstStyle/>
          <a:p>
            <a:r>
              <a:rPr lang="es-CO" dirty="0" err="1"/>
              <a:t>Biological</a:t>
            </a:r>
            <a:r>
              <a:rPr lang="es-CO" dirty="0"/>
              <a:t> </a:t>
            </a:r>
            <a:r>
              <a:rPr lang="es-CO" dirty="0" err="1"/>
              <a:t>vs.Social</a:t>
            </a:r>
            <a:r>
              <a:rPr lang="es-CO" dirty="0"/>
              <a:t> </a:t>
            </a:r>
            <a:r>
              <a:rPr lang="es-CO" dirty="0" err="1"/>
              <a:t>Contagion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D58AC5-89D9-43C0-AD1E-34E0C5D8D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01710F-37FF-4224-9944-FE3E5196C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8968" y="2013065"/>
            <a:ext cx="5436420" cy="1698785"/>
          </a:xfrm>
        </p:spPr>
        <p:txBody>
          <a:bodyPr/>
          <a:lstStyle/>
          <a:p>
            <a:r>
              <a:rPr lang="en-US" sz="2000" dirty="0"/>
              <a:t>Why do some social contagions seem to spread easily while others struggle to get going? </a:t>
            </a:r>
          </a:p>
          <a:p>
            <a:r>
              <a:rPr lang="en-US" sz="2000" dirty="0"/>
              <a:t>For instance, why has HIV spread so rapidly through the World’s population, but behaviors that can prevent HIV have not?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F37EF7-3246-6F0E-4FFF-A8A3D046AA46}"/>
              </a:ext>
            </a:extLst>
          </p:cNvPr>
          <p:cNvSpPr txBox="1"/>
          <p:nvPr/>
        </p:nvSpPr>
        <p:spPr>
          <a:xfrm>
            <a:off x="1188968" y="4105401"/>
            <a:ext cx="5436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The challenge with solving this kind of problem is that the spread of disease has become the default way of thinking about most kinds of social diffusion</a:t>
            </a:r>
          </a:p>
        </p:txBody>
      </p:sp>
      <p:pic>
        <p:nvPicPr>
          <p:cNvPr id="9" name="Google Shape;28;p2">
            <a:extLst>
              <a:ext uri="{FF2B5EF4-FFF2-40B4-BE49-F238E27FC236}">
                <a16:creationId xmlns:a16="http://schemas.microsoft.com/office/drawing/2014/main" id="{15BF048B-DD44-64EE-9329-C1438C09B2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41891" y="1437428"/>
            <a:ext cx="2839657" cy="179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;p2">
            <a:extLst>
              <a:ext uri="{FF2B5EF4-FFF2-40B4-BE49-F238E27FC236}">
                <a16:creationId xmlns:a16="http://schemas.microsoft.com/office/drawing/2014/main" id="{C70E1588-8C0C-46DC-062E-3FF2F624F8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7898" y="3369748"/>
            <a:ext cx="2533650" cy="258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27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80DD1-EE66-D41E-D6DA-0B58C8FE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37A088-860C-C802-5821-02B9DCE5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3384885" cy="657377"/>
          </a:xfrm>
        </p:spPr>
        <p:txBody>
          <a:bodyPr/>
          <a:lstStyle/>
          <a:p>
            <a:r>
              <a:rPr lang="es-CO" dirty="0" err="1"/>
              <a:t>Remember</a:t>
            </a:r>
            <a:r>
              <a:rPr lang="es-CO" dirty="0"/>
              <a:t>...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D1F26B-DE1F-7B7C-2658-24AB0304F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D5B1700-D343-96DC-64C1-E6338C45F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10" name="Google Shape;35;p3">
            <a:extLst>
              <a:ext uri="{FF2B5EF4-FFF2-40B4-BE49-F238E27FC236}">
                <a16:creationId xmlns:a16="http://schemas.microsoft.com/office/drawing/2014/main" id="{55194293-77CA-A9EE-0B8F-050FCE5646D2}"/>
              </a:ext>
            </a:extLst>
          </p:cNvPr>
          <p:cNvSpPr txBox="1">
            <a:spLocks/>
          </p:cNvSpPr>
          <p:nvPr/>
        </p:nvSpPr>
        <p:spPr>
          <a:xfrm>
            <a:off x="1209374" y="1776942"/>
            <a:ext cx="4351162" cy="271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 panose="020B0604020202020204" pitchFamily="34" charset="0"/>
              <a:buNone/>
            </a:pPr>
            <a:r>
              <a:rPr lang="en-US" sz="3200" dirty="0"/>
              <a:t>The spread of information, cultural norms and social behavior can be conceptually modeled as a contagion process.</a:t>
            </a:r>
          </a:p>
        </p:txBody>
      </p:sp>
      <p:pic>
        <p:nvPicPr>
          <p:cNvPr id="11" name="Google Shape;36;p3">
            <a:extLst>
              <a:ext uri="{FF2B5EF4-FFF2-40B4-BE49-F238E27FC236}">
                <a16:creationId xmlns:a16="http://schemas.microsoft.com/office/drawing/2014/main" id="{693B2457-6EEA-CBC3-6FED-B3DB005835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17907" y="1332445"/>
            <a:ext cx="3931681" cy="311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7;p3">
            <a:extLst>
              <a:ext uri="{FF2B5EF4-FFF2-40B4-BE49-F238E27FC236}">
                <a16:creationId xmlns:a16="http://schemas.microsoft.com/office/drawing/2014/main" id="{511027E3-4B03-AAAD-DE7A-06D3A6EF19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9588" y="4090987"/>
            <a:ext cx="1455680" cy="18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8;p3">
            <a:extLst>
              <a:ext uri="{FF2B5EF4-FFF2-40B4-BE49-F238E27FC236}">
                <a16:creationId xmlns:a16="http://schemas.microsoft.com/office/drawing/2014/main" id="{64788986-AB14-0CB9-168D-9FBC0621AF99}"/>
              </a:ext>
            </a:extLst>
          </p:cNvPr>
          <p:cNvSpPr txBox="1"/>
          <p:nvPr/>
        </p:nvSpPr>
        <p:spPr>
          <a:xfrm>
            <a:off x="6641227" y="4904608"/>
            <a:ext cx="248503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lang="es-CO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2000</a:t>
            </a:r>
            <a:endParaRPr dirty="0"/>
          </a:p>
        </p:txBody>
      </p:sp>
      <p:sp>
        <p:nvSpPr>
          <p:cNvPr id="15" name="Google Shape;39;p3">
            <a:extLst>
              <a:ext uri="{FF2B5EF4-FFF2-40B4-BE49-F238E27FC236}">
                <a16:creationId xmlns:a16="http://schemas.microsoft.com/office/drawing/2014/main" id="{A65DC8C1-F30B-806D-2125-E53D692D8F14}"/>
              </a:ext>
            </a:extLst>
          </p:cNvPr>
          <p:cNvSpPr txBox="1"/>
          <p:nvPr/>
        </p:nvSpPr>
        <p:spPr>
          <a:xfrm>
            <a:off x="1169619" y="4731023"/>
            <a:ext cx="435696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s-CO" sz="4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4400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s-CO" sz="4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4400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Really</a:t>
            </a:r>
            <a:r>
              <a:rPr lang="es-CO" sz="4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true?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7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81A5-AC80-5033-32B2-FAF5BB32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6;p4">
            <a:extLst>
              <a:ext uri="{FF2B5EF4-FFF2-40B4-BE49-F238E27FC236}">
                <a16:creationId xmlns:a16="http://schemas.microsoft.com/office/drawing/2014/main" id="{55BA5552-C5E5-21EC-CA7C-C1EDA3A8FF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7764" y="3170569"/>
            <a:ext cx="7356472" cy="24649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CE6209A-CF0D-D9E3-4321-8E773D56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3384885" cy="657377"/>
          </a:xfrm>
        </p:spPr>
        <p:txBody>
          <a:bodyPr/>
          <a:lstStyle/>
          <a:p>
            <a:r>
              <a:rPr lang="es-CO" dirty="0" err="1"/>
              <a:t>Remember</a:t>
            </a:r>
            <a:r>
              <a:rPr lang="es-CO" dirty="0"/>
              <a:t>...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8245FA-CD2A-C3AF-4C6C-D01C3252A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8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C8516B-D008-254A-EE71-31A71ECE6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3" name="Google Shape;45;p4">
            <a:extLst>
              <a:ext uri="{FF2B5EF4-FFF2-40B4-BE49-F238E27FC236}">
                <a16:creationId xmlns:a16="http://schemas.microsoft.com/office/drawing/2014/main" id="{1DDC4A83-0B4E-0F92-399A-09C24AF87DA8}"/>
              </a:ext>
            </a:extLst>
          </p:cNvPr>
          <p:cNvSpPr txBox="1">
            <a:spLocks/>
          </p:cNvSpPr>
          <p:nvPr/>
        </p:nvSpPr>
        <p:spPr>
          <a:xfrm>
            <a:off x="1692441" y="1728927"/>
            <a:ext cx="9169546" cy="170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800"/>
              <a:buFont typeface="Arial" panose="020B0604020202020204" pitchFamily="34" charset="0"/>
              <a:buNone/>
            </a:pPr>
            <a:r>
              <a:rPr lang="en-US" sz="2400" dirty="0"/>
              <a:t>Information is typically thought to spread in a similar fashion: one person can </a:t>
            </a:r>
            <a:r>
              <a:rPr lang="en-US" sz="2400" dirty="0" err="1"/>
              <a:t>costlessly</a:t>
            </a:r>
            <a:r>
              <a:rPr lang="en-US" sz="2400" dirty="0"/>
              <a:t> repeat some news or a story to many others, who can each in turn propagate it through a population.</a:t>
            </a:r>
          </a:p>
          <a:p>
            <a:pPr marL="0" indent="0" algn="ctr">
              <a:buSzPts val="2800"/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/>
                </a:solidFill>
              </a:rPr>
              <a:t>Is this how social diffusion works?</a:t>
            </a:r>
          </a:p>
        </p:txBody>
      </p:sp>
    </p:spTree>
    <p:extLst>
      <p:ext uri="{BB962C8B-B14F-4D97-AF65-F5344CB8AC3E}">
        <p14:creationId xmlns:p14="http://schemas.microsoft.com/office/powerpoint/2010/main" val="41017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CFFE-57A8-CCBA-1915-03FE1C14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C8309D0-5FF4-146D-2512-152BB054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5342022" cy="657377"/>
          </a:xfrm>
        </p:spPr>
        <p:txBody>
          <a:bodyPr/>
          <a:lstStyle/>
          <a:p>
            <a:r>
              <a:rPr lang="es-CO" dirty="0"/>
              <a:t>What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difference</a:t>
            </a:r>
            <a:r>
              <a:rPr lang="es-CO" dirty="0"/>
              <a:t>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67F594-3495-F86C-6BE9-5994AF48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9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4636D11-3717-05FD-3ABF-BC715B1C1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</a:t>
            </a:r>
            <a:endParaRPr lang="es-CO" dirty="0"/>
          </a:p>
        </p:txBody>
      </p:sp>
      <p:sp>
        <p:nvSpPr>
          <p:cNvPr id="7" name="Google Shape;52;p5">
            <a:extLst>
              <a:ext uri="{FF2B5EF4-FFF2-40B4-BE49-F238E27FC236}">
                <a16:creationId xmlns:a16="http://schemas.microsoft.com/office/drawing/2014/main" id="{3A717567-CF7D-7541-2A84-BFBCC6C21324}"/>
              </a:ext>
            </a:extLst>
          </p:cNvPr>
          <p:cNvSpPr txBox="1">
            <a:spLocks/>
          </p:cNvSpPr>
          <p:nvPr/>
        </p:nvSpPr>
        <p:spPr>
          <a:xfrm>
            <a:off x="1068594" y="1661336"/>
            <a:ext cx="3011321" cy="404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tx2"/>
                </a:solidFill>
              </a:rPr>
              <a:t>Why then do so many social movements take months or years to spread? </a:t>
            </a:r>
          </a:p>
          <a:p>
            <a:pPr>
              <a:buSzPct val="100000"/>
            </a:pPr>
            <a:r>
              <a:rPr lang="en-US" sz="2400" dirty="0">
                <a:solidFill>
                  <a:schemeClr val="tx2"/>
                </a:solidFill>
              </a:rPr>
              <a:t>Why do so many new technologies struggle to take off? </a:t>
            </a:r>
          </a:p>
          <a:p>
            <a:pPr>
              <a:buSzPct val="100000"/>
            </a:pPr>
            <a:r>
              <a:rPr lang="en-US" sz="2400" dirty="0">
                <a:solidFill>
                  <a:schemeClr val="tx2"/>
                </a:solidFill>
              </a:rPr>
              <a:t>And, why do disease prevention strategies often fail to take hold?</a:t>
            </a:r>
          </a:p>
        </p:txBody>
      </p:sp>
      <p:pic>
        <p:nvPicPr>
          <p:cNvPr id="8" name="Google Shape;53;p5">
            <a:extLst>
              <a:ext uri="{FF2B5EF4-FFF2-40B4-BE49-F238E27FC236}">
                <a16:creationId xmlns:a16="http://schemas.microsoft.com/office/drawing/2014/main" id="{44DB1B76-A7EB-402C-C049-6E68B14EDD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2182" y="1678446"/>
            <a:ext cx="3279905" cy="218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4;p5">
            <a:extLst>
              <a:ext uri="{FF2B5EF4-FFF2-40B4-BE49-F238E27FC236}">
                <a16:creationId xmlns:a16="http://schemas.microsoft.com/office/drawing/2014/main" id="{B33C6C72-A8DA-8022-8ADA-329E5303EB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424" y="2559085"/>
            <a:ext cx="2700182" cy="218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;p5">
            <a:extLst>
              <a:ext uri="{FF2B5EF4-FFF2-40B4-BE49-F238E27FC236}">
                <a16:creationId xmlns:a16="http://schemas.microsoft.com/office/drawing/2014/main" id="{31AA4EBD-641D-CA73-A0FD-75CBFB7201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828" y="3995834"/>
            <a:ext cx="3305175" cy="1628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084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PT - What is a Network Science">
      <a:dk1>
        <a:srgbClr val="342956"/>
      </a:dk1>
      <a:lt1>
        <a:srgbClr val="FFFFFF"/>
      </a:lt1>
      <a:dk2>
        <a:srgbClr val="1F1934"/>
      </a:dk2>
      <a:lt2>
        <a:srgbClr val="FFFFFF"/>
      </a:lt2>
      <a:accent1>
        <a:srgbClr val="F7AC3B"/>
      </a:accent1>
      <a:accent2>
        <a:srgbClr val="B4A9D6"/>
      </a:accent2>
      <a:accent3>
        <a:srgbClr val="6EAADE"/>
      </a:accent3>
      <a:accent4>
        <a:srgbClr val="8064A2"/>
      </a:accent4>
      <a:accent5>
        <a:srgbClr val="4269A5"/>
      </a:accent5>
      <a:accent6>
        <a:srgbClr val="F79646"/>
      </a:accent6>
      <a:hlink>
        <a:srgbClr val="B4A9D6"/>
      </a:hlink>
      <a:folHlink>
        <a:srgbClr val="B4A9D6"/>
      </a:folHlink>
    </a:clrScheme>
    <a:fontScheme name="Ancizar Sans">
      <a:majorFont>
        <a:latin typeface="Ancizar Sans Black"/>
        <a:ea typeface=""/>
        <a:cs typeface=""/>
      </a:majorFont>
      <a:minorFont>
        <a:latin typeface="Anciza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1099</Words>
  <Application>Microsoft Office PowerPoint</Application>
  <PresentationFormat>Panorámica</PresentationFormat>
  <Paragraphs>218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4" baseType="lpstr">
      <vt:lpstr>Ancizar Sans</vt:lpstr>
      <vt:lpstr>Ancizar Sans Black</vt:lpstr>
      <vt:lpstr>Ancizar Sans Light</vt:lpstr>
      <vt:lpstr>Arial</vt:lpstr>
      <vt:lpstr>Calibri</vt:lpstr>
      <vt:lpstr>Tema de Office</vt:lpstr>
      <vt:lpstr>Presentación de PowerPoint</vt:lpstr>
      <vt:lpstr>Welcome</vt:lpstr>
      <vt:lpstr>Presentación de PowerPoint</vt:lpstr>
      <vt:lpstr>Error and Attack Tolerance </vt:lpstr>
      <vt:lpstr>Outline</vt:lpstr>
      <vt:lpstr>Biological vs.Social Contagion</vt:lpstr>
      <vt:lpstr>Remember...</vt:lpstr>
      <vt:lpstr>Remember...</vt:lpstr>
      <vt:lpstr>What is the difference?</vt:lpstr>
      <vt:lpstr>Homogenous Assumption</vt:lpstr>
      <vt:lpstr>One Example of Complex Contagion</vt:lpstr>
      <vt:lpstr>Complex Contagion </vt:lpstr>
      <vt:lpstr>Triggering Mechanism</vt:lpstr>
      <vt:lpstr>Simple Contagion</vt:lpstr>
      <vt:lpstr>Complex Contagion</vt:lpstr>
      <vt:lpstr>Absolute vs. Relative Triggering</vt:lpstr>
      <vt:lpstr>Pioneer of Contagious Behaviour</vt:lpstr>
      <vt:lpstr>Simple vs. Complex Contagion</vt:lpstr>
      <vt:lpstr>Simple vs. Complex Contagion</vt:lpstr>
      <vt:lpstr>Simple vs. Complex Contagion</vt:lpstr>
      <vt:lpstr>The Wisdom and Madness of Crowds</vt:lpstr>
      <vt:lpstr>Why Network Science?</vt:lpstr>
      <vt:lpstr>Percentage of beer neighbors</vt:lpstr>
      <vt:lpstr>Friendship paradox</vt:lpstr>
      <vt:lpstr>Simple Contagions</vt:lpstr>
      <vt:lpstr>Complex Contagions</vt:lpstr>
      <vt:lpstr>Presentación de PowerPoint</vt:lpstr>
      <vt:lpstr>Not Everyone Contagious!!!!!</vt:lpstr>
      <vt:lpstr>Simple vs. Complex Contagion</vt:lpstr>
      <vt:lpstr>Crowd Wisdom</vt:lpstr>
      <vt:lpstr>One Solution</vt:lpstr>
      <vt:lpstr>Power and Weirdness of Complex Contagions</vt:lpstr>
      <vt:lpstr>One Solution</vt:lpstr>
      <vt:lpstr>Always Adding to Spread Contagion? </vt:lpstr>
      <vt:lpstr>Preventing a Contagion</vt:lpstr>
      <vt:lpstr>More Connections</vt:lpstr>
      <vt:lpstr>Group-Think</vt:lpstr>
      <vt:lpstr>Bonding</vt:lpstr>
      <vt:lpstr>Bridging</vt:lpstr>
      <vt:lpstr>Bridging</vt:lpstr>
      <vt:lpstr>Final Puzzle Bonding and Bridging</vt:lpstr>
      <vt:lpstr>Final Puzzle Bonding and Bridging</vt:lpstr>
      <vt:lpstr>Small World Networks</vt:lpstr>
      <vt:lpstr>Wrapping it Up </vt:lpstr>
      <vt:lpstr>Goodbye</vt:lpstr>
      <vt:lpstr>Image copyright</vt:lpstr>
      <vt:lpstr>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Valentina Flórez Rincón</dc:creator>
  <cp:lastModifiedBy>JORGE ALFONSO MELENDEZ ACUÑA</cp:lastModifiedBy>
  <cp:revision>35</cp:revision>
  <dcterms:created xsi:type="dcterms:W3CDTF">2025-01-22T16:52:27Z</dcterms:created>
  <dcterms:modified xsi:type="dcterms:W3CDTF">2025-06-03T19:37:09Z</dcterms:modified>
</cp:coreProperties>
</file>